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notesMasterIdLst>
    <p:notesMasterId r:id="rId19"/>
  </p:notesMasterIdLst>
  <p:sldIdLst>
    <p:sldId id="270" r:id="rId2"/>
    <p:sldId id="271" r:id="rId3"/>
    <p:sldId id="276" r:id="rId4"/>
    <p:sldId id="286" r:id="rId5"/>
    <p:sldId id="277" r:id="rId6"/>
    <p:sldId id="278" r:id="rId7"/>
    <p:sldId id="279" r:id="rId8"/>
    <p:sldId id="280" r:id="rId9"/>
    <p:sldId id="284" r:id="rId10"/>
    <p:sldId id="285" r:id="rId11"/>
    <p:sldId id="283" r:id="rId12"/>
    <p:sldId id="282" r:id="rId13"/>
    <p:sldId id="259" r:id="rId14"/>
    <p:sldId id="262" r:id="rId15"/>
    <p:sldId id="260" r:id="rId16"/>
    <p:sldId id="26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A287-4F39-4DDA-A21A-E85D8E6A41E9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ED04-F111-4D37-ABF3-4BDAB1F3F8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039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249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12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378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285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902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386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348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849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895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06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874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843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13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876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17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172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34" b="-452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9816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83524" y="1153307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504495" y="959961"/>
            <a:ext cx="318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BIOLOGIE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4117883" y="5789480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RNDr. Kateřina Bažantová</a:t>
            </a:r>
            <a:endParaRPr lang="cs-CZ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4324" y="219075"/>
            <a:ext cx="1704975" cy="8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2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0007" y="609599"/>
            <a:ext cx="8596668" cy="1320800"/>
          </a:xfrm>
        </p:spPr>
        <p:txBody>
          <a:bodyPr/>
          <a:lstStyle/>
          <a:p>
            <a:r>
              <a:rPr lang="cs-CZ" dirty="0" smtClean="0"/>
              <a:t>Populační genetika – </a:t>
            </a:r>
            <a:r>
              <a:rPr lang="cs-CZ" dirty="0" err="1" smtClean="0"/>
              <a:t>genetika</a:t>
            </a:r>
            <a:r>
              <a:rPr lang="cs-CZ" dirty="0" smtClean="0"/>
              <a:t> populací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6523" y="1750424"/>
            <a:ext cx="8596668" cy="436931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Genetické zákonitosti v populaci</a:t>
            </a:r>
          </a:p>
          <a:p>
            <a:r>
              <a:rPr lang="cs-CZ" dirty="0" smtClean="0"/>
              <a:t>Populace (autogamická/ </a:t>
            </a:r>
            <a:r>
              <a:rPr lang="cs-CZ" dirty="0" err="1" smtClean="0"/>
              <a:t>panmiktická</a:t>
            </a:r>
            <a:r>
              <a:rPr lang="cs-CZ" dirty="0" smtClean="0"/>
              <a:t>)</a:t>
            </a:r>
          </a:p>
          <a:p>
            <a:r>
              <a:rPr lang="cs-CZ" dirty="0" smtClean="0"/>
              <a:t>Druh</a:t>
            </a:r>
          </a:p>
          <a:p>
            <a:r>
              <a:rPr lang="cs-CZ" dirty="0" smtClean="0"/>
              <a:t>Klon</a:t>
            </a:r>
          </a:p>
          <a:p>
            <a:r>
              <a:rPr lang="cs-CZ" dirty="0" smtClean="0"/>
              <a:t>Genofond</a:t>
            </a:r>
          </a:p>
          <a:p>
            <a:r>
              <a:rPr lang="cs-CZ" dirty="0" smtClean="0"/>
              <a:t>Genotyp</a:t>
            </a:r>
          </a:p>
          <a:p>
            <a:r>
              <a:rPr lang="cs-CZ" dirty="0" smtClean="0"/>
              <a:t>Fenotyp</a:t>
            </a:r>
          </a:p>
          <a:p>
            <a:r>
              <a:rPr lang="cs-CZ" dirty="0" smtClean="0"/>
              <a:t>Migrace</a:t>
            </a:r>
          </a:p>
          <a:p>
            <a:r>
              <a:rPr lang="cs-CZ" dirty="0" smtClean="0"/>
              <a:t>Mutace</a:t>
            </a:r>
          </a:p>
          <a:p>
            <a:r>
              <a:rPr lang="cs-CZ" dirty="0" smtClean="0"/>
              <a:t>Náhodný genetický posun – drift</a:t>
            </a:r>
          </a:p>
          <a:p>
            <a:r>
              <a:rPr lang="cs-CZ" dirty="0" smtClean="0"/>
              <a:t>Selekce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8612" y="1280606"/>
            <a:ext cx="4473388" cy="352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64" y="4397189"/>
            <a:ext cx="3704427" cy="246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30223" y="4843054"/>
            <a:ext cx="3661777" cy="201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Pozorovací metody </a:t>
            </a:r>
          </a:p>
          <a:p>
            <a:r>
              <a:rPr lang="cs-CZ" dirty="0" smtClean="0"/>
              <a:t>Molekulárně genetický výzkum</a:t>
            </a:r>
          </a:p>
          <a:p>
            <a:r>
              <a:rPr lang="cs-CZ" dirty="0" smtClean="0"/>
              <a:t>Genealogický výzkum</a:t>
            </a:r>
          </a:p>
          <a:p>
            <a:r>
              <a:rPr lang="cs-CZ" dirty="0" smtClean="0"/>
              <a:t>Dvojčata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Molekulární analýzy</a:t>
            </a:r>
          </a:p>
          <a:p>
            <a:r>
              <a:rPr lang="cs-CZ" dirty="0" smtClean="0"/>
              <a:t>Lékařská genetika</a:t>
            </a:r>
          </a:p>
          <a:p>
            <a:r>
              <a:rPr lang="cs-CZ" dirty="0" smtClean="0"/>
              <a:t>Dědičné choroby, vývojové vady</a:t>
            </a:r>
          </a:p>
          <a:p>
            <a:r>
              <a:rPr lang="cs-CZ" dirty="0" smtClean="0"/>
              <a:t>Genová terapie</a:t>
            </a:r>
          </a:p>
          <a:p>
            <a:r>
              <a:rPr lang="cs-CZ" dirty="0" err="1" smtClean="0"/>
              <a:t>Eufenické</a:t>
            </a:r>
            <a:r>
              <a:rPr lang="cs-CZ" dirty="0" smtClean="0"/>
              <a:t>  zákroky</a:t>
            </a:r>
          </a:p>
          <a:p>
            <a:r>
              <a:rPr lang="cs-CZ" dirty="0" smtClean="0"/>
              <a:t>IVF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13029" y="2977692"/>
            <a:ext cx="2978971" cy="297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51106" y="0"/>
            <a:ext cx="5240894" cy="252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5332" y="687977"/>
            <a:ext cx="8596668" cy="1320800"/>
          </a:xfrm>
        </p:spPr>
        <p:txBody>
          <a:bodyPr/>
          <a:lstStyle/>
          <a:p>
            <a:r>
              <a:rPr lang="cs-CZ" dirty="0" smtClean="0"/>
              <a:t>Genetika člověka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48461" y="2482634"/>
            <a:ext cx="4232638" cy="237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73036" y="4620388"/>
            <a:ext cx="3110752" cy="207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1209" y="1611949"/>
            <a:ext cx="2823511" cy="4984794"/>
          </a:xfrm>
        </p:spPr>
        <p:txBody>
          <a:bodyPr/>
          <a:lstStyle/>
          <a:p>
            <a:r>
              <a:rPr lang="cs-CZ" dirty="0" smtClean="0"/>
              <a:t>Eugenika</a:t>
            </a:r>
          </a:p>
          <a:p>
            <a:r>
              <a:rPr lang="cs-CZ" dirty="0" smtClean="0"/>
              <a:t>Genové manipulace</a:t>
            </a:r>
          </a:p>
          <a:p>
            <a:r>
              <a:rPr lang="cs-CZ" dirty="0" smtClean="0"/>
              <a:t>Genové inženýrství (využití/ zneužití)</a:t>
            </a:r>
          </a:p>
          <a:p>
            <a:r>
              <a:rPr lang="cs-CZ" dirty="0" smtClean="0"/>
              <a:t>Izolace nukleové kyseliny</a:t>
            </a:r>
          </a:p>
          <a:p>
            <a:r>
              <a:rPr lang="cs-CZ" dirty="0" smtClean="0"/>
              <a:t>Štěpení DNA</a:t>
            </a:r>
          </a:p>
          <a:p>
            <a:r>
              <a:rPr lang="cs-CZ" dirty="0" smtClean="0"/>
              <a:t>Klonování</a:t>
            </a:r>
          </a:p>
          <a:p>
            <a:r>
              <a:rPr lang="cs-CZ" dirty="0" err="1" smtClean="0"/>
              <a:t>Sekvenování</a:t>
            </a:r>
            <a:endParaRPr lang="cs-CZ" dirty="0" smtClean="0"/>
          </a:p>
          <a:p>
            <a:r>
              <a:rPr lang="cs-CZ" dirty="0" smtClean="0"/>
              <a:t>PCR (polymerázová řetězová reakce)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43596" y="3861979"/>
            <a:ext cx="4948404" cy="29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6124" y="622004"/>
            <a:ext cx="4545876" cy="302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09406" y="1149533"/>
            <a:ext cx="4530555" cy="339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8283" y="687978"/>
            <a:ext cx="8596668" cy="1320800"/>
          </a:xfrm>
        </p:spPr>
        <p:txBody>
          <a:bodyPr/>
          <a:lstStyle/>
          <a:p>
            <a:r>
              <a:rPr lang="cs-CZ" dirty="0" smtClean="0"/>
              <a:t>Etické aspekty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4537" y="4038736"/>
            <a:ext cx="4231541" cy="28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="" xmlns:a16="http://schemas.microsoft.com/office/drawing/2014/main" id="{E5641480-D150-4426-90BD-FD341A56B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6694" y="1616287"/>
            <a:ext cx="2882106" cy="2113544"/>
          </a:xfr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93F7F9E7-C20E-4F69-8263-BFA58AC75992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934" y="4102100"/>
            <a:ext cx="2476500" cy="24765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947A969B-6D3C-4BBB-9A7C-80DD470F044A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28434" y="1270000"/>
            <a:ext cx="3945466" cy="29591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="" xmlns:a16="http://schemas.microsoft.com/office/drawing/2014/main" id="{4C83F6E4-8465-47B4-82F4-182A808CD9D8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25891" y="4610101"/>
            <a:ext cx="3499554" cy="196849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="" xmlns:a16="http://schemas.microsoft.com/office/drawing/2014/main" id="{6A696CD2-4C2C-4463-BC19-4C241F4394B0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30543" y="1733042"/>
            <a:ext cx="3048000" cy="203301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885371C4-7205-4EDB-B046-55CAC5BF57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2902" y="4425950"/>
            <a:ext cx="3175000" cy="21590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="" xmlns:a16="http://schemas.microsoft.com/office/drawing/2014/main" id="{D949D957-C73A-4CC2-AD13-B1BBE2D94E36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734642" y="165100"/>
            <a:ext cx="2263888" cy="4191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231814" y="609599"/>
            <a:ext cx="8596668" cy="1320800"/>
          </a:xfrm>
        </p:spPr>
        <p:txBody>
          <a:bodyPr/>
          <a:lstStyle/>
          <a:p>
            <a:r>
              <a:rPr lang="cs-CZ" dirty="0" smtClean="0"/>
              <a:t> Čím ovlivňujeme zdraví buněk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952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ECD6E36-EA3B-4425-97B1-52010FDF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5" y="544286"/>
            <a:ext cx="8596668" cy="1320800"/>
          </a:xfrm>
        </p:spPr>
        <p:txBody>
          <a:bodyPr/>
          <a:lstStyle/>
          <a:p>
            <a:r>
              <a:rPr lang="cs-CZ" dirty="0" smtClean="0"/>
              <a:t>Stres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2570818-E377-49B7-A95B-C91FCDEBB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71689"/>
            <a:ext cx="5926666" cy="388077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Stres je vychýlení z rovnováhy (vnější podmínky – fyzikální, chemické, vnitřní faktory – např. výživa)</a:t>
            </a:r>
          </a:p>
          <a:p>
            <a:r>
              <a:rPr lang="cs-CZ" dirty="0"/>
              <a:t>Buňky reagují na stres</a:t>
            </a:r>
          </a:p>
          <a:p>
            <a:r>
              <a:rPr lang="cs-CZ" dirty="0"/>
              <a:t>Organismy reagují na stres změnou vnitřního prostředí</a:t>
            </a:r>
          </a:p>
          <a:p>
            <a:r>
              <a:rPr lang="cs-CZ" dirty="0"/>
              <a:t>Stres celého organismu ovlivňuje prostředí buněk, jejich fungování (chybovost: bez významu/ fatální – při dělení buněk, jádra)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Imunita zprostředkovaná buňkami (specifická, nespecifická), důležitý vzhled a projev buněk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FDB3A1EA-EE6A-457C-99C2-81E474B71B08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77150" y="3333512"/>
            <a:ext cx="5285700" cy="35244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88D8F7E6-43A8-4E11-90AC-98B2B70B204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76875" y="118825"/>
            <a:ext cx="4286249" cy="32146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="" xmlns:p14="http://schemas.microsoft.com/office/powerpoint/2010/main" val="7426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689ADD8E-E018-47A6-A5B3-0DF92BDCB49E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30087" y="3664451"/>
            <a:ext cx="3708657" cy="2477193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="" xmlns:a16="http://schemas.microsoft.com/office/drawing/2014/main" id="{B917153D-C421-409E-A175-212C9D6E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819" y="361406"/>
            <a:ext cx="4730689" cy="97100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B4EB6FAF-F9F9-462D-B4EA-A04B5373C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22401"/>
            <a:ext cx="8740602" cy="4618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Emoce</a:t>
            </a:r>
          </a:p>
          <a:p>
            <a:r>
              <a:rPr lang="cs-CZ" dirty="0"/>
              <a:t>Imunita</a:t>
            </a:r>
          </a:p>
          <a:p>
            <a:r>
              <a:rPr lang="cs-CZ" dirty="0"/>
              <a:t>Syndrom vyhoření</a:t>
            </a:r>
          </a:p>
          <a:p>
            <a:r>
              <a:rPr lang="cs-CZ" dirty="0" err="1"/>
              <a:t>Wellbeing</a:t>
            </a:r>
            <a:r>
              <a:rPr lang="cs-CZ" dirty="0"/>
              <a:t>, psychohygiena</a:t>
            </a:r>
          </a:p>
          <a:p>
            <a:r>
              <a:rPr lang="cs-CZ" dirty="0" err="1"/>
              <a:t>Mindfulness</a:t>
            </a:r>
            <a:r>
              <a:rPr lang="cs-CZ" dirty="0"/>
              <a:t>, meditace</a:t>
            </a:r>
          </a:p>
          <a:p>
            <a:r>
              <a:rPr lang="cs-CZ" dirty="0"/>
              <a:t>Osobní/osobnostní rozvoj</a:t>
            </a:r>
          </a:p>
          <a:p>
            <a:r>
              <a:rPr lang="cs-CZ" dirty="0" err="1"/>
              <a:t>Teambuilding</a:t>
            </a:r>
            <a:endParaRPr lang="cs-CZ" dirty="0"/>
          </a:p>
          <a:p>
            <a:r>
              <a:rPr lang="cs-CZ" dirty="0"/>
              <a:t>Charita</a:t>
            </a:r>
          </a:p>
          <a:p>
            <a:r>
              <a:rPr lang="cs-CZ" dirty="0"/>
              <a:t>Environmentální vliv</a:t>
            </a:r>
          </a:p>
          <a:p>
            <a:r>
              <a:rPr lang="cs-CZ" dirty="0"/>
              <a:t>Etika, morální nastavení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38609898-A1A9-441A-B620-1040D53C5DE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9109" y="1452540"/>
            <a:ext cx="3568798" cy="264882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797F15F4-BFB9-411F-A751-1BD048EC847D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581978" y="3932444"/>
            <a:ext cx="2610022" cy="26100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254807C2-933A-406F-8FCD-FF02D0ABA8D9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94047" y="4332654"/>
            <a:ext cx="3336814" cy="2209811"/>
          </a:xfrm>
          <a:prstGeom prst="rect">
            <a:avLst/>
          </a:prstGeom>
        </p:spPr>
      </p:pic>
      <p:pic>
        <p:nvPicPr>
          <p:cNvPr id="3074" name="Picture 2" descr="Plasty a znečistění v moři">
            <a:extLst>
              <a:ext uri="{FF2B5EF4-FFF2-40B4-BE49-F238E27FC236}">
                <a16:creationId xmlns="" xmlns:a16="http://schemas.microsoft.com/office/drawing/2014/main" id="{EC632CA5-919D-4F9C-B6A3-AA81268A4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97" y="553196"/>
            <a:ext cx="4817303" cy="3211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="" xmlns:p14="http://schemas.microsoft.com/office/powerpoint/2010/main" val="26487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B56DEEF-BDE9-4915-85A0-B9EFED9E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12801"/>
            <a:ext cx="11040049" cy="5783942"/>
          </a:xfrm>
        </p:spPr>
        <p:txBody>
          <a:bodyPr numCol="2">
            <a:normAutofit fontScale="40000" lnSpcReduction="20000"/>
          </a:bodyPr>
          <a:lstStyle/>
          <a:p>
            <a:r>
              <a:rPr lang="cs-CZ" sz="2500" dirty="0"/>
              <a:t>Zdroje:</a:t>
            </a:r>
          </a:p>
          <a:p>
            <a:r>
              <a:rPr lang="cs-CZ" sz="1600" dirty="0"/>
              <a:t>https://thumbs.dreamstime.com/b/human-body-cells-25962548.jpg</a:t>
            </a:r>
          </a:p>
          <a:p>
            <a:r>
              <a:rPr lang="cs-CZ" sz="1600" dirty="0"/>
              <a:t>https://www.superionherbs.cz/wp-content/uploads/stres.jpg</a:t>
            </a:r>
          </a:p>
          <a:p>
            <a:r>
              <a:rPr lang="cs-CZ" sz="1600" dirty="0"/>
              <a:t>https://productimages.hepsiburada.net/s/212/375/110000189596047.jpg</a:t>
            </a:r>
          </a:p>
          <a:p>
            <a:r>
              <a:rPr lang="cs-CZ" sz="1600" u="sng" dirty="0"/>
              <a:t>https://www.yachting.com/cs-cz/novinky-a-clanky/plachteni-v-oceanu-plastu</a:t>
            </a:r>
          </a:p>
          <a:p>
            <a:r>
              <a:rPr lang="cs-CZ" sz="1600" dirty="0"/>
              <a:t>https://images.squarespace-cdn.com/content/v1/5bb6e5ce9b7d1510743d8c27/1568264074591-JB5T9NI34ZNU2CLFR31Y/makeup-brush-and-decorative-cosmetics-on-a-white-PVDPXLS.jpg?format=300w</a:t>
            </a:r>
          </a:p>
          <a:p>
            <a:r>
              <a:rPr lang="cs-CZ" sz="1600" u="sng" dirty="0"/>
              <a:t>https://www.alfabet.cz/wp-content/uploads/2014/02/shutterstock_1394783393.jpg</a:t>
            </a:r>
          </a:p>
          <a:p>
            <a:r>
              <a:rPr lang="cs-CZ" sz="1600" u="sng" dirty="0"/>
              <a:t>https://images.everydayhealth.com/images/everything-you-need-know-about-fitness-1440x810.jpg</a:t>
            </a:r>
          </a:p>
          <a:p>
            <a:r>
              <a:rPr lang="cs-CZ" sz="1600" dirty="0"/>
              <a:t>https://upload.wikimedia.org/wikipedia/commons/thumb/0/09/ICSI.jpg/250px-ICSI.jpg</a:t>
            </a:r>
          </a:p>
          <a:p>
            <a:r>
              <a:rPr lang="cs-CZ" sz="1600" dirty="0"/>
              <a:t>https://www.google.com/aclk?sa=l&amp;ai=DChcSEwiv-J2vvbL7AhU4kGgJHQ_CA94YABADGgJ3Zg&amp;sig=AOD64_0to5Culzvx3lFy5OL_mZSkQuBkMQ&amp;adurl&amp;ctype=5&amp;ved=2ahUKEwii4Y2vvbL7AhUlrEwKHXu-CfUQvhd6BAgBEFI</a:t>
            </a:r>
          </a:p>
          <a:p>
            <a:r>
              <a:rPr lang="cs-CZ" sz="1600" u="sng" dirty="0"/>
              <a:t>https://www.miltenyibiotec.com/_Resources/Persistent/d8fbec6238f22c61601740d9abcc4c25d1d40ce9/Happy_Cell_Group_RGB_001_2500x1250-970x485.jpg</a:t>
            </a:r>
            <a:endParaRPr lang="cs-CZ" sz="1600" dirty="0"/>
          </a:p>
          <a:p>
            <a:r>
              <a:rPr lang="cs-CZ" sz="1600" u="sng" dirty="0"/>
              <a:t>https://1gr.cz/fotky/idnes/22/063/vidw/AHA946aab_52FW1_HEALTH_CORONAVIRUS_USA_LONGCOV.JPG</a:t>
            </a:r>
            <a:endParaRPr lang="cs-CZ" sz="1600" dirty="0"/>
          </a:p>
          <a:p>
            <a:r>
              <a:rPr lang="cs-CZ" sz="1600" u="sng" dirty="0"/>
              <a:t>https://cdn.xsd.cz/resize/c31765e671f63e2887646871f9b2d7f6_resize=680,383_.jpg?hash=7427dd0fc9c521094bdea889d3e6b4d3</a:t>
            </a:r>
            <a:endParaRPr lang="cs-CZ" sz="1600" dirty="0"/>
          </a:p>
          <a:p>
            <a:r>
              <a:rPr lang="cs-CZ" sz="1600" dirty="0"/>
              <a:t>http://odkrytelzi.cz/wp-content/uploads/2011/07/1292051_47981441.jpg</a:t>
            </a:r>
          </a:p>
          <a:p>
            <a:r>
              <a:rPr lang="cs-CZ" u="sng" dirty="0" smtClean="0"/>
              <a:t>https://www.mun.ca/biology/scarr/Histone_Protein_Structure.html</a:t>
            </a:r>
            <a:endParaRPr lang="cs-CZ" dirty="0" smtClean="0"/>
          </a:p>
          <a:p>
            <a:r>
              <a:rPr lang="cs-CZ" u="sng" dirty="0" smtClean="0"/>
              <a:t>https://slideplayer.cz/slide/16209050/95/images/6/Stavba+chromozomu+DVOUCHROMATIDOV%C3%9D+JEDNOCHROMATIDOV%C3%9D+chromozom.jpg</a:t>
            </a:r>
            <a:endParaRPr lang="cs-CZ" dirty="0" smtClean="0"/>
          </a:p>
          <a:p>
            <a:r>
              <a:rPr lang="cs-CZ" u="sng" dirty="0" smtClean="0"/>
              <a:t>https://encrypted-tbn0.gstatic.com/images?q=tbn:ANd9GcTBSnHCjv4T1JuwkyZ5cooMx98Lnc12xpiWOw&amp;usqp=CAU</a:t>
            </a:r>
            <a:endParaRPr lang="cs-CZ" dirty="0" smtClean="0"/>
          </a:p>
          <a:p>
            <a:r>
              <a:rPr lang="cs-CZ" u="sng" dirty="0" smtClean="0"/>
              <a:t>https://encrypted-tbn0.gstatic.com/images?q=tbn:ANd9GcT5vhBXZgnGbDuvL6yWsjdCfVazIpjHTAXo0w&amp;usqp=CAU</a:t>
            </a:r>
            <a:endParaRPr lang="cs-CZ" dirty="0" smtClean="0"/>
          </a:p>
          <a:p>
            <a:r>
              <a:rPr lang="cs-CZ" u="sng" dirty="0" smtClean="0"/>
              <a:t>https://medlineplus.gov/images/PX00005G_PRESENTATION.jpeg</a:t>
            </a:r>
            <a:endParaRPr lang="cs-CZ" dirty="0" smtClean="0"/>
          </a:p>
          <a:p>
            <a:r>
              <a:rPr lang="cs-CZ" u="sng" dirty="0" smtClean="0"/>
              <a:t>https://static.javatpoint.com/biology/images/chromosome2.png</a:t>
            </a:r>
            <a:endParaRPr lang="cs-CZ" dirty="0" smtClean="0"/>
          </a:p>
          <a:p>
            <a:r>
              <a:rPr lang="cs-CZ" u="sng" dirty="0" smtClean="0"/>
              <a:t>https://www.genome.gov/sites/default/files/media/images/tg/Karyotype.jpg</a:t>
            </a:r>
            <a:endParaRPr lang="cs-CZ" dirty="0" smtClean="0"/>
          </a:p>
          <a:p>
            <a:r>
              <a:rPr lang="cs-CZ" u="sng" dirty="0" smtClean="0"/>
              <a:t>https://www.verywellhealth.com/thmb/YDdE8otMsWMUeSP1e302ONGCC6A=/1500x0/filters:no_upscale():max_bytes(150000):strip_icc()/female_karyotype-58efe4b75f9b582c4d5dd803.jpg</a:t>
            </a:r>
            <a:endParaRPr lang="cs-CZ" dirty="0" smtClean="0"/>
          </a:p>
          <a:p>
            <a:r>
              <a:rPr lang="cs-CZ" u="sng" dirty="0" smtClean="0"/>
              <a:t>https://media0.mypage.cz/images/media0:4d764b4ff3d9d.jpg/holata.jpg</a:t>
            </a:r>
            <a:endParaRPr lang="cs-CZ" dirty="0" smtClean="0"/>
          </a:p>
          <a:p>
            <a:r>
              <a:rPr lang="cs-CZ" u="sng" dirty="0" smtClean="0"/>
              <a:t>https://upload.wikimedia.org/wikipedia/commons/thumb/a/ae/Mendel_seven_characters_cs.svg/475px-Mendel_seven_characters_cs.svg.png</a:t>
            </a:r>
            <a:endParaRPr lang="cs-CZ" dirty="0" smtClean="0"/>
          </a:p>
          <a:p>
            <a:r>
              <a:rPr lang="cs-CZ" u="sng" dirty="0" smtClean="0"/>
              <a:t>https://eluc.ikap.cz/uploads/images/21116/content_Rodokmen.jpg</a:t>
            </a:r>
            <a:endParaRPr lang="cs-CZ" dirty="0" smtClean="0"/>
          </a:p>
          <a:p>
            <a:r>
              <a:rPr lang="cs-CZ" u="sng" dirty="0" smtClean="0"/>
              <a:t>https://img.ihned.cz/attachment.php/880/68954880/vNE16c2hCko5P4mLSpU0OGibnWgIJFdu/EK08_59_zdravi_gen_sh.jpg</a:t>
            </a:r>
            <a:endParaRPr lang="cs-CZ" dirty="0" smtClean="0"/>
          </a:p>
          <a:p>
            <a:r>
              <a:rPr lang="cs-CZ" u="sng" dirty="0" smtClean="0"/>
              <a:t>http://www.</a:t>
            </a:r>
            <a:r>
              <a:rPr lang="cs-CZ" u="sng" dirty="0" err="1" smtClean="0"/>
              <a:t>svetvolnehocasu.com</a:t>
            </a:r>
            <a:r>
              <a:rPr lang="cs-CZ" u="sng" dirty="0" smtClean="0"/>
              <a:t>/</a:t>
            </a:r>
            <a:r>
              <a:rPr lang="cs-CZ" u="sng" dirty="0" err="1" smtClean="0"/>
              <a:t>images</a:t>
            </a:r>
            <a:r>
              <a:rPr lang="cs-CZ" u="sng" dirty="0" smtClean="0"/>
              <a:t>/</a:t>
            </a:r>
            <a:r>
              <a:rPr lang="cs-CZ" u="sng" dirty="0" err="1" smtClean="0"/>
              <a:t>svetvolnehocasu</a:t>
            </a:r>
            <a:r>
              <a:rPr lang="cs-CZ" u="sng" dirty="0" smtClean="0"/>
              <a:t>/katalog/kat_478/</a:t>
            </a:r>
            <a:r>
              <a:rPr lang="cs-CZ" u="sng" dirty="0" err="1" smtClean="0"/>
              <a:t>stredni</a:t>
            </a:r>
            <a:r>
              <a:rPr lang="cs-CZ" u="sng" dirty="0" smtClean="0"/>
              <a:t>/1811061914101.jpg</a:t>
            </a:r>
            <a:endParaRPr lang="cs-CZ" dirty="0" smtClean="0"/>
          </a:p>
          <a:p>
            <a:r>
              <a:rPr lang="cs-CZ" u="sng" dirty="0" smtClean="0"/>
              <a:t>http://www.</a:t>
            </a:r>
            <a:r>
              <a:rPr lang="cs-CZ" u="sng" dirty="0" err="1" smtClean="0"/>
              <a:t>chovzvirat.cz</a:t>
            </a:r>
            <a:r>
              <a:rPr lang="cs-CZ" u="sng" dirty="0" smtClean="0"/>
              <a:t>/</a:t>
            </a:r>
            <a:r>
              <a:rPr lang="cs-CZ" u="sng" dirty="0" err="1" smtClean="0"/>
              <a:t>images</a:t>
            </a:r>
            <a:r>
              <a:rPr lang="cs-CZ" u="sng" dirty="0" smtClean="0"/>
              <a:t>/</a:t>
            </a:r>
            <a:r>
              <a:rPr lang="cs-CZ" u="sng" dirty="0" err="1" smtClean="0"/>
              <a:t>clanky</a:t>
            </a:r>
            <a:r>
              <a:rPr lang="cs-CZ" u="sng" dirty="0" smtClean="0"/>
              <a:t>/844/844_fed84b.jpg</a:t>
            </a:r>
            <a:endParaRPr lang="cs-CZ" dirty="0" smtClean="0"/>
          </a:p>
          <a:p>
            <a:r>
              <a:rPr lang="cs-CZ" u="sng" dirty="0" smtClean="0"/>
              <a:t>https://www.pesweb.cz/img/_/databaze-plemen/atlas-psu-riha.png</a:t>
            </a:r>
            <a:endParaRPr lang="cs-CZ" dirty="0" smtClean="0"/>
          </a:p>
          <a:p>
            <a:r>
              <a:rPr lang="cs-CZ" u="sng" dirty="0" smtClean="0"/>
              <a:t>https://image.pmgstatic.com/cache/resized/w936/files/images/film/photos/166/644/166644477_1995f4.jpg</a:t>
            </a:r>
            <a:endParaRPr lang="cs-CZ" dirty="0" smtClean="0"/>
          </a:p>
          <a:p>
            <a:r>
              <a:rPr lang="cs-CZ" u="sng" dirty="0" smtClean="0"/>
              <a:t>https://www.cojeco.cz/images/descript/478250d6f452b2330dea1a98f33c1358.jpg</a:t>
            </a:r>
            <a:endParaRPr lang="cs-CZ" dirty="0" smtClean="0"/>
          </a:p>
          <a:p>
            <a:r>
              <a:rPr lang="cs-CZ" u="sng" dirty="0" smtClean="0"/>
              <a:t>https://slideplayer.cz/slide/2751677/10/images/16/Atraktivn%C3%AD+biologie.+Typy+RNA+%28m%2C+r%2C+t%29+RNA+se+v+organismech+vyskytuje+v+n%C4%9Bkolika+r%C5%AFzn%C3%BDch+typech..jpg</a:t>
            </a:r>
            <a:endParaRPr lang="cs-CZ" dirty="0" smtClean="0"/>
          </a:p>
          <a:p>
            <a:r>
              <a:rPr lang="cs-CZ" u="sng" dirty="0" smtClean="0"/>
              <a:t>http://www.</a:t>
            </a:r>
            <a:r>
              <a:rPr lang="cs-CZ" u="sng" dirty="0" err="1" smtClean="0"/>
              <a:t>giobio.tode.cz</a:t>
            </a:r>
            <a:r>
              <a:rPr lang="cs-CZ" u="sng" dirty="0" smtClean="0"/>
              <a:t>/</a:t>
            </a:r>
            <a:r>
              <a:rPr lang="cs-CZ" u="sng" dirty="0" err="1" smtClean="0"/>
              <a:t>obrazky</a:t>
            </a:r>
            <a:r>
              <a:rPr lang="cs-CZ" u="sng" dirty="0" smtClean="0"/>
              <a:t>/genetika/</a:t>
            </a:r>
            <a:r>
              <a:rPr lang="cs-CZ" u="sng" dirty="0" err="1" smtClean="0"/>
              <a:t>rep</a:t>
            </a:r>
            <a:r>
              <a:rPr lang="cs-CZ" u="sng" dirty="0" smtClean="0"/>
              <a:t>_trans_</a:t>
            </a:r>
            <a:r>
              <a:rPr lang="cs-CZ" u="sng" dirty="0" err="1" smtClean="0"/>
              <a:t>transl</a:t>
            </a:r>
            <a:r>
              <a:rPr lang="cs-CZ" u="sng" dirty="0" smtClean="0"/>
              <a:t>_</a:t>
            </a:r>
            <a:r>
              <a:rPr lang="cs-CZ" u="sng" dirty="0" err="1" smtClean="0"/>
              <a:t>prote.jpg</a:t>
            </a:r>
            <a:endParaRPr lang="cs-CZ" dirty="0" smtClean="0"/>
          </a:p>
          <a:p>
            <a:r>
              <a:rPr lang="cs-CZ" u="sng" dirty="0" smtClean="0"/>
              <a:t>https://cdn.xsd.cz/original/71f590bca86d30f59758b971342fb81b.jpg</a:t>
            </a:r>
            <a:endParaRPr lang="cs-CZ" dirty="0" smtClean="0"/>
          </a:p>
          <a:p>
            <a:r>
              <a:rPr lang="cs-CZ" u="sng" dirty="0" smtClean="0"/>
              <a:t>https://upload.wikimedia.org/wikipedia/commons/a/a9/Zebras_at_Masai_Mara.png</a:t>
            </a:r>
            <a:endParaRPr lang="cs-CZ" dirty="0" smtClean="0"/>
          </a:p>
          <a:p>
            <a:r>
              <a:rPr lang="cs-CZ" u="sng" dirty="0" smtClean="0"/>
              <a:t>https://bmedic.cz/wp-content/uploads/2021/10/nahled1-1014x570.jpg</a:t>
            </a:r>
            <a:endParaRPr lang="cs-CZ" dirty="0" smtClean="0"/>
          </a:p>
          <a:p>
            <a:r>
              <a:rPr lang="cs-CZ" u="sng" dirty="0" smtClean="0"/>
              <a:t>https://mkczimgmodrykonik.vshcdn.net/c5X7GvGIXIX7_s1600x1600.jpg</a:t>
            </a:r>
            <a:endParaRPr lang="cs-CZ" dirty="0" smtClean="0"/>
          </a:p>
          <a:p>
            <a:r>
              <a:rPr lang="cs-CZ" u="sng" dirty="0" smtClean="0"/>
              <a:t>https://womencalc.com/files/category-icons/53.png</a:t>
            </a:r>
            <a:endParaRPr lang="cs-CZ" dirty="0" smtClean="0"/>
          </a:p>
          <a:p>
            <a:r>
              <a:rPr lang="cs-CZ" u="sng" dirty="0" smtClean="0"/>
              <a:t>https://i.iinfo.cz/images/448/ples-muz-1.jpg</a:t>
            </a:r>
            <a:endParaRPr lang="cs-CZ" dirty="0" smtClean="0"/>
          </a:p>
          <a:p>
            <a:r>
              <a:rPr lang="cs-CZ" u="sng" dirty="0" smtClean="0"/>
              <a:t>https://upload.wikimedia.org/wikipedia/commons/7/72/Pavo_cristatus_%28male%29_-feathers-8a.jpg</a:t>
            </a:r>
            <a:endParaRPr lang="cs-CZ" dirty="0" smtClean="0"/>
          </a:p>
          <a:p>
            <a:r>
              <a:rPr lang="cs-CZ" u="sng" dirty="0" smtClean="0"/>
              <a:t>https://www.wikiskripta.eu/images/a/a6/Krevni_skupiny.png</a:t>
            </a:r>
            <a:endParaRPr lang="cs-CZ" dirty="0" smtClean="0"/>
          </a:p>
          <a:p>
            <a:r>
              <a:rPr lang="cs-CZ" u="sng" dirty="0" smtClean="0"/>
              <a:t>https://www.fandimefilmu.cz/files/images/2020/06/18/article_main_zxenyvf1sq9d6hf0.jpg</a:t>
            </a:r>
            <a:endParaRPr lang="cs-CZ" dirty="0" smtClean="0"/>
          </a:p>
          <a:p>
            <a:r>
              <a:rPr lang="cs-CZ" u="sng" dirty="0" smtClean="0"/>
              <a:t>https://www.babyweb.cz/wp-content/uploads/bwcz/files/media/Fotografie%20fotobanka/deti-skolka.kamaradi-lkamaradstvi-pratele-istock_000014215191small.jpg</a:t>
            </a:r>
            <a:endParaRPr lang="cs-CZ" dirty="0" smtClean="0"/>
          </a:p>
          <a:p>
            <a:r>
              <a:rPr lang="cs-CZ" u="sng" dirty="0" smtClean="0"/>
              <a:t>https://www.medimerck.cz/content/dam/web/healthcare/biopharma/medimerck/czech-republic/aktuality/ferti/13-laboratorni-metody.jpg</a:t>
            </a:r>
            <a:endParaRPr lang="cs-CZ" dirty="0" smtClean="0"/>
          </a:p>
          <a:p>
            <a:r>
              <a:rPr lang="cs-CZ" u="sng" dirty="0" smtClean="0"/>
              <a:t>https://s.abcnews.com/images/Health/ht_tomato_progression_2_sr_140425_4x3_992.jpg</a:t>
            </a:r>
            <a:endParaRPr lang="cs-CZ" dirty="0" smtClean="0"/>
          </a:p>
          <a:p>
            <a:r>
              <a:rPr lang="cs-CZ" dirty="0" smtClean="0"/>
              <a:t>  https://casopis.mensa.cz/image.php?idx=64&amp;mw=567&amp;mh=312</a:t>
            </a:r>
          </a:p>
          <a:p>
            <a:endParaRPr lang="cs-CZ" dirty="0" smtClean="0"/>
          </a:p>
          <a:p>
            <a:r>
              <a:rPr lang="cs-CZ" dirty="0" smtClean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850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34" b="-452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2151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4325" y="219075"/>
            <a:ext cx="16954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0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2442" y="596537"/>
            <a:ext cx="8596668" cy="1320800"/>
          </a:xfrm>
        </p:spPr>
        <p:txBody>
          <a:bodyPr/>
          <a:lstStyle/>
          <a:p>
            <a:r>
              <a:rPr lang="cs-CZ" dirty="0" smtClean="0"/>
              <a:t>Co nás čeká? Genetika </a:t>
            </a:r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12777" y="0"/>
            <a:ext cx="3579223" cy="357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9030" y="3603988"/>
            <a:ext cx="4802970" cy="32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97174" y="5267325"/>
            <a:ext cx="28670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145" y="1528353"/>
            <a:ext cx="6494175" cy="4108059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Zabývá se zákonitostmi dědičnosti a proměnlivosti organismů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Dědičnost = heredita, schopnost organismů vytvářet potomky se stejnými nebo podobnými znaky (vlastnostmi)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Proměnlivost = variabilita, odlišnost jedinců jednoho druhu</a:t>
            </a:r>
          </a:p>
          <a:p>
            <a:endParaRPr lang="cs-CZ" dirty="0" smtClean="0"/>
          </a:p>
          <a:p>
            <a:r>
              <a:rPr lang="cs-CZ" dirty="0" smtClean="0"/>
              <a:t>Rozmnožování, reprodukce = schopnost organismů vytvářet nové generace a tím přenášet svoje vlastnosti na potomky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Rozmnožování pohlavní a nepohlavní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2968" y="583474"/>
            <a:ext cx="8596668" cy="1320800"/>
          </a:xfrm>
        </p:spPr>
        <p:txBody>
          <a:bodyPr/>
          <a:lstStyle/>
          <a:p>
            <a:r>
              <a:rPr lang="cs-CZ" dirty="0" smtClean="0"/>
              <a:t>Co nás čeká? Genetika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774" y="1828801"/>
            <a:ext cx="8596668" cy="4552196"/>
          </a:xfrm>
        </p:spPr>
        <p:txBody>
          <a:bodyPr/>
          <a:lstStyle/>
          <a:p>
            <a:r>
              <a:rPr lang="cs-CZ" dirty="0" smtClean="0"/>
              <a:t>Základní genetické pojmy</a:t>
            </a:r>
          </a:p>
          <a:p>
            <a:r>
              <a:rPr lang="cs-CZ" dirty="0" smtClean="0"/>
              <a:t>Rozdíl mezi dominantní a recesivní alelou</a:t>
            </a:r>
          </a:p>
          <a:p>
            <a:r>
              <a:rPr lang="cs-CZ" dirty="0" smtClean="0"/>
              <a:t>Chromozomové určení pohlaví (</a:t>
            </a:r>
            <a:r>
              <a:rPr lang="cs-CZ" dirty="0" err="1" smtClean="0"/>
              <a:t>Drosophila</a:t>
            </a:r>
            <a:r>
              <a:rPr lang="cs-CZ" dirty="0" smtClean="0"/>
              <a:t>, </a:t>
            </a:r>
            <a:r>
              <a:rPr lang="cs-CZ" dirty="0" err="1" smtClean="0"/>
              <a:t>Abraxas</a:t>
            </a:r>
            <a:r>
              <a:rPr lang="cs-CZ" dirty="0" smtClean="0"/>
              <a:t>)</a:t>
            </a:r>
          </a:p>
          <a:p>
            <a:r>
              <a:rPr lang="cs-CZ" dirty="0" smtClean="0"/>
              <a:t>Dědičnost kvalitativních a kvantitativních znaků</a:t>
            </a:r>
          </a:p>
          <a:p>
            <a:r>
              <a:rPr lang="cs-CZ" dirty="0" smtClean="0"/>
              <a:t>Metody výzkumu dědičnosti</a:t>
            </a:r>
          </a:p>
          <a:p>
            <a:r>
              <a:rPr lang="cs-CZ" dirty="0" smtClean="0"/>
              <a:t>Molekulární genetika</a:t>
            </a:r>
          </a:p>
          <a:p>
            <a:r>
              <a:rPr lang="cs-CZ" dirty="0" smtClean="0"/>
              <a:t>Genetické zákonitosti v populaci</a:t>
            </a:r>
          </a:p>
          <a:p>
            <a:r>
              <a:rPr lang="cs-CZ" dirty="0" smtClean="0"/>
              <a:t>Genetika člověka</a:t>
            </a:r>
          </a:p>
          <a:p>
            <a:r>
              <a:rPr lang="cs-CZ" dirty="0" smtClean="0"/>
              <a:t>Dědičné choroby</a:t>
            </a:r>
          </a:p>
          <a:p>
            <a:r>
              <a:rPr lang="cs-CZ" dirty="0" smtClean="0"/>
              <a:t>Etické aspekty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0821" y="622663"/>
            <a:ext cx="8596668" cy="1320800"/>
          </a:xfrm>
        </p:spPr>
        <p:txBody>
          <a:bodyPr/>
          <a:lstStyle/>
          <a:p>
            <a:r>
              <a:rPr lang="cs-CZ" dirty="0" smtClean="0"/>
              <a:t>Genetika - základní genetické pojmy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63041"/>
            <a:ext cx="11079237" cy="5029200"/>
          </a:xfrm>
        </p:spPr>
        <p:txBody>
          <a:bodyPr numCol="2">
            <a:normAutofit fontScale="92500" lnSpcReduction="20000"/>
          </a:bodyPr>
          <a:lstStyle/>
          <a:p>
            <a:r>
              <a:rPr lang="cs-CZ" dirty="0" smtClean="0"/>
              <a:t>Dědičnost</a:t>
            </a:r>
          </a:p>
          <a:p>
            <a:r>
              <a:rPr lang="cs-CZ" dirty="0" smtClean="0"/>
              <a:t>Variabilita</a:t>
            </a:r>
          </a:p>
          <a:p>
            <a:r>
              <a:rPr lang="cs-CZ" dirty="0" smtClean="0"/>
              <a:t>Hybridizace</a:t>
            </a:r>
          </a:p>
          <a:p>
            <a:r>
              <a:rPr lang="cs-CZ" dirty="0" smtClean="0"/>
              <a:t>Chromozomy (</a:t>
            </a:r>
            <a:r>
              <a:rPr lang="cs-CZ" dirty="0" err="1" smtClean="0"/>
              <a:t>homologní</a:t>
            </a:r>
            <a:r>
              <a:rPr lang="cs-CZ" dirty="0" smtClean="0"/>
              <a:t>, heterologní)</a:t>
            </a:r>
          </a:p>
          <a:p>
            <a:r>
              <a:rPr lang="cs-CZ" dirty="0" err="1" smtClean="0"/>
              <a:t>Karyotyp</a:t>
            </a:r>
            <a:endParaRPr lang="cs-CZ" dirty="0" smtClean="0"/>
          </a:p>
          <a:p>
            <a:r>
              <a:rPr lang="cs-CZ" dirty="0" smtClean="0"/>
              <a:t>Chromatidy (sesterské, </a:t>
            </a:r>
            <a:r>
              <a:rPr lang="cs-CZ" dirty="0" err="1" smtClean="0"/>
              <a:t>nesesterské</a:t>
            </a:r>
            <a:r>
              <a:rPr lang="cs-CZ" dirty="0" smtClean="0"/>
              <a:t>)</a:t>
            </a:r>
          </a:p>
          <a:p>
            <a:r>
              <a:rPr lang="cs-CZ" dirty="0" smtClean="0"/>
              <a:t>Chromatin</a:t>
            </a:r>
          </a:p>
          <a:p>
            <a:r>
              <a:rPr lang="cs-CZ" dirty="0" smtClean="0"/>
              <a:t>Chromozom (autozom, </a:t>
            </a:r>
            <a:r>
              <a:rPr lang="cs-CZ" dirty="0" err="1" smtClean="0"/>
              <a:t>gonozom</a:t>
            </a:r>
            <a:r>
              <a:rPr lang="cs-CZ" dirty="0" smtClean="0"/>
              <a:t>)</a:t>
            </a:r>
          </a:p>
          <a:p>
            <a:r>
              <a:rPr lang="cs-CZ" dirty="0" smtClean="0"/>
              <a:t>Mitóza, meióza</a:t>
            </a:r>
          </a:p>
          <a:p>
            <a:r>
              <a:rPr lang="cs-CZ" dirty="0" smtClean="0"/>
              <a:t>Haploidní / Diploidní</a:t>
            </a:r>
          </a:p>
          <a:p>
            <a:r>
              <a:rPr lang="cs-CZ" dirty="0" smtClean="0"/>
              <a:t>Kombinace, rekombinace</a:t>
            </a:r>
          </a:p>
          <a:p>
            <a:r>
              <a:rPr lang="cs-CZ" dirty="0" smtClean="0"/>
              <a:t>Replikace, transkripce, translace</a:t>
            </a:r>
          </a:p>
          <a:p>
            <a:r>
              <a:rPr lang="cs-CZ" dirty="0" smtClean="0"/>
              <a:t>Gen (strukturní, regulační, pro RNA)</a:t>
            </a:r>
          </a:p>
          <a:p>
            <a:r>
              <a:rPr lang="cs-CZ" dirty="0" smtClean="0"/>
              <a:t>Genetická informace</a:t>
            </a:r>
          </a:p>
          <a:p>
            <a:r>
              <a:rPr lang="cs-CZ" dirty="0" smtClean="0"/>
              <a:t>DNA, RNA (</a:t>
            </a:r>
            <a:r>
              <a:rPr lang="cs-CZ" dirty="0" err="1" smtClean="0"/>
              <a:t>mRNA</a:t>
            </a:r>
            <a:r>
              <a:rPr lang="cs-CZ" dirty="0" smtClean="0"/>
              <a:t>, </a:t>
            </a:r>
            <a:r>
              <a:rPr lang="cs-CZ" dirty="0" err="1" smtClean="0"/>
              <a:t>tRNA</a:t>
            </a:r>
            <a:r>
              <a:rPr lang="cs-CZ" dirty="0" smtClean="0"/>
              <a:t>, </a:t>
            </a:r>
            <a:r>
              <a:rPr lang="cs-CZ" dirty="0" err="1" smtClean="0"/>
              <a:t>rRNA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Kodon, antikodon</a:t>
            </a:r>
          </a:p>
          <a:p>
            <a:r>
              <a:rPr lang="cs-CZ" dirty="0" smtClean="0"/>
              <a:t>Alela (dominantní, recesivní)</a:t>
            </a:r>
          </a:p>
          <a:p>
            <a:r>
              <a:rPr lang="cs-CZ" dirty="0" smtClean="0"/>
              <a:t>Genotyp</a:t>
            </a:r>
          </a:p>
          <a:p>
            <a:r>
              <a:rPr lang="cs-CZ" dirty="0" smtClean="0"/>
              <a:t>Fenotyp</a:t>
            </a:r>
          </a:p>
          <a:p>
            <a:r>
              <a:rPr lang="cs-CZ" dirty="0" smtClean="0"/>
              <a:t>Genom</a:t>
            </a:r>
          </a:p>
          <a:p>
            <a:r>
              <a:rPr lang="cs-CZ" dirty="0" smtClean="0"/>
              <a:t>Homozygot/ Heterozygot</a:t>
            </a:r>
          </a:p>
          <a:p>
            <a:r>
              <a:rPr lang="cs-CZ" dirty="0" smtClean="0"/>
              <a:t>Monohybrid, dihybrid</a:t>
            </a:r>
          </a:p>
          <a:p>
            <a:r>
              <a:rPr lang="cs-CZ" dirty="0" smtClean="0"/>
              <a:t>Parentální generace, filiální generace</a:t>
            </a:r>
          </a:p>
          <a:p>
            <a:r>
              <a:rPr lang="cs-CZ" dirty="0" smtClean="0"/>
              <a:t>Exprese</a:t>
            </a:r>
          </a:p>
          <a:p>
            <a:r>
              <a:rPr lang="cs-CZ" dirty="0" smtClean="0"/>
              <a:t>Mutace</a:t>
            </a:r>
          </a:p>
          <a:p>
            <a:r>
              <a:rPr lang="cs-CZ" dirty="0" smtClean="0"/>
              <a:t>Selekce</a:t>
            </a:r>
          </a:p>
          <a:p>
            <a:r>
              <a:rPr lang="cs-CZ" dirty="0" err="1" smtClean="0"/>
              <a:t>Inbreeding</a:t>
            </a:r>
            <a:endParaRPr lang="cs-CZ" dirty="0" smtClean="0"/>
          </a:p>
          <a:p>
            <a:r>
              <a:rPr lang="cs-CZ" dirty="0" smtClean="0"/>
              <a:t>GMO</a:t>
            </a:r>
          </a:p>
          <a:p>
            <a:r>
              <a:rPr lang="cs-CZ" dirty="0" smtClean="0"/>
              <a:t>Potomstvo, klony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0397" y="1763486"/>
            <a:ext cx="5566712" cy="5094514"/>
          </a:xfrm>
        </p:spPr>
        <p:txBody>
          <a:bodyPr>
            <a:normAutofit/>
          </a:bodyPr>
          <a:lstStyle/>
          <a:p>
            <a:r>
              <a:rPr lang="cs-CZ" dirty="0" smtClean="0"/>
              <a:t>Výběr zvířat pro domestikaci, rostliny pro zemědělství</a:t>
            </a:r>
          </a:p>
          <a:p>
            <a:endParaRPr lang="cs-CZ" dirty="0" smtClean="0"/>
          </a:p>
          <a:p>
            <a:r>
              <a:rPr lang="cs-CZ" dirty="0" err="1" smtClean="0"/>
              <a:t>Johann</a:t>
            </a:r>
            <a:r>
              <a:rPr lang="cs-CZ" dirty="0" smtClean="0"/>
              <a:t> Gregor </a:t>
            </a:r>
            <a:r>
              <a:rPr lang="cs-CZ" dirty="0" err="1" smtClean="0"/>
              <a:t>Mendel</a:t>
            </a:r>
            <a:r>
              <a:rPr lang="cs-CZ" dirty="0" smtClean="0"/>
              <a:t> (1822 – 1884)</a:t>
            </a:r>
          </a:p>
          <a:p>
            <a:pPr>
              <a:buNone/>
            </a:pPr>
            <a:r>
              <a:rPr lang="cs-CZ" dirty="0" smtClean="0"/>
              <a:t>         – zakladatel genetiky</a:t>
            </a:r>
          </a:p>
          <a:p>
            <a:pPr>
              <a:buNone/>
            </a:pPr>
            <a:r>
              <a:rPr lang="cs-CZ" dirty="0" smtClean="0"/>
              <a:t>         - pokusy s hrachem setým (</a:t>
            </a:r>
            <a:r>
              <a:rPr lang="cs-CZ" dirty="0" err="1" smtClean="0"/>
              <a:t>Pisum</a:t>
            </a:r>
            <a:r>
              <a:rPr lang="cs-CZ" dirty="0" smtClean="0"/>
              <a:t> </a:t>
            </a:r>
            <a:r>
              <a:rPr lang="cs-CZ" dirty="0" err="1" smtClean="0"/>
              <a:t>sativum</a:t>
            </a:r>
            <a:r>
              <a:rPr lang="cs-CZ" dirty="0" smtClean="0"/>
              <a:t>) </a:t>
            </a:r>
          </a:p>
          <a:p>
            <a:pPr>
              <a:buNone/>
            </a:pPr>
            <a:r>
              <a:rPr lang="cs-CZ" dirty="0" smtClean="0"/>
              <a:t>         - barva květů, barva semen, tvar květů, tvar semen, tvar lusků, délka stonku</a:t>
            </a:r>
          </a:p>
          <a:p>
            <a:pPr>
              <a:buNone/>
            </a:pPr>
            <a:r>
              <a:rPr lang="cs-CZ" dirty="0" smtClean="0"/>
              <a:t>         - 10 let, 33 tisíc rostlin, statisticky zpracované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MENDELOVY ZÁKONY DĚDIČNOSTI popisují zákonitosti přenosu znaků z rodičů na potomky.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381346" y="609599"/>
            <a:ext cx="8596668" cy="1320800"/>
          </a:xfrm>
        </p:spPr>
        <p:txBody>
          <a:bodyPr/>
          <a:lstStyle/>
          <a:p>
            <a:r>
              <a:rPr lang="cs-CZ" dirty="0" smtClean="0"/>
              <a:t>Historie výzkumu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43487" y="1421219"/>
            <a:ext cx="5448513" cy="273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2612" y="4247063"/>
            <a:ext cx="6079388" cy="261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5323" y="936171"/>
            <a:ext cx="8596668" cy="1320800"/>
          </a:xfrm>
        </p:spPr>
        <p:txBody>
          <a:bodyPr/>
          <a:lstStyle/>
          <a:p>
            <a:r>
              <a:rPr lang="cs-CZ" dirty="0" smtClean="0"/>
              <a:t>Chromozomové určení pohlaví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4064483" cy="4501468"/>
          </a:xfrm>
        </p:spPr>
        <p:txBody>
          <a:bodyPr/>
          <a:lstStyle/>
          <a:p>
            <a:r>
              <a:rPr lang="cs-CZ" dirty="0" smtClean="0"/>
              <a:t>typ </a:t>
            </a:r>
            <a:r>
              <a:rPr lang="cs-CZ" dirty="0" err="1" smtClean="0"/>
              <a:t>Drosophila</a:t>
            </a:r>
            <a:r>
              <a:rPr lang="cs-CZ" dirty="0" smtClean="0"/>
              <a:t>, </a:t>
            </a:r>
            <a:r>
              <a:rPr lang="cs-CZ" dirty="0" err="1" smtClean="0"/>
              <a:t>Abraxas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Každé pohlaví má různé chromozomy, tzv. </a:t>
            </a:r>
            <a:r>
              <a:rPr lang="cs-CZ" dirty="0" err="1" smtClean="0"/>
              <a:t>gonozomy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Heterogametní</a:t>
            </a:r>
            <a:r>
              <a:rPr lang="cs-CZ" dirty="0" smtClean="0"/>
              <a:t>, </a:t>
            </a:r>
            <a:r>
              <a:rPr lang="cs-CZ" dirty="0" err="1" smtClean="0"/>
              <a:t>homogametní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Pohlavně vázaná dědičnost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Znaky pohlavně ovládané, ovlivněné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20447" y="653142"/>
            <a:ext cx="2884170" cy="288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0315" y="1774632"/>
            <a:ext cx="2935504" cy="264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35137" y="4807131"/>
            <a:ext cx="3076303" cy="205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09256" y="3651069"/>
            <a:ext cx="4582744" cy="320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4695" y="49203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Dědičnost kvalitativních a kvantitativních znaků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5528" y="1985554"/>
            <a:ext cx="5227078" cy="4872447"/>
          </a:xfrm>
        </p:spPr>
        <p:txBody>
          <a:bodyPr/>
          <a:lstStyle/>
          <a:p>
            <a:r>
              <a:rPr lang="cs-CZ" dirty="0" smtClean="0"/>
              <a:t>Dědičnost kvalitativních znaků (znaky se liší výskytem - dominance, recesivita, neúplná dominance, kodominance)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Mendelovy</a:t>
            </a:r>
            <a:r>
              <a:rPr lang="cs-CZ" dirty="0" smtClean="0"/>
              <a:t> zákony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Dědičnost kvantitativních znaků (znaky se liší mírou)</a:t>
            </a:r>
          </a:p>
          <a:p>
            <a:r>
              <a:rPr lang="cs-CZ" dirty="0" err="1" smtClean="0"/>
              <a:t>Monogenní</a:t>
            </a:r>
            <a:r>
              <a:rPr lang="cs-CZ" dirty="0" smtClean="0"/>
              <a:t>/ Polygenní systém</a:t>
            </a:r>
          </a:p>
          <a:p>
            <a:r>
              <a:rPr lang="cs-CZ" dirty="0" smtClean="0"/>
              <a:t>Geny malého účinku</a:t>
            </a:r>
          </a:p>
          <a:p>
            <a:r>
              <a:rPr lang="cs-CZ" dirty="0" smtClean="0"/>
              <a:t>Aktivní a neutrální alela</a:t>
            </a:r>
          </a:p>
          <a:p>
            <a:r>
              <a:rPr lang="cs-CZ" dirty="0" smtClean="0"/>
              <a:t>Ovlivnitelnost vnějšími faktory, hormony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2612" y="4247063"/>
            <a:ext cx="6079388" cy="261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71954" y="1520844"/>
            <a:ext cx="4062549" cy="262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1632" y="596538"/>
            <a:ext cx="8596668" cy="1320800"/>
          </a:xfrm>
        </p:spPr>
        <p:txBody>
          <a:bodyPr/>
          <a:lstStyle/>
          <a:p>
            <a:r>
              <a:rPr lang="cs-CZ" dirty="0" smtClean="0"/>
              <a:t>Metody výzkumu dědičnosti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145" y="1645920"/>
            <a:ext cx="6807684" cy="4748139"/>
          </a:xfrm>
        </p:spPr>
        <p:txBody>
          <a:bodyPr/>
          <a:lstStyle/>
          <a:p>
            <a:r>
              <a:rPr lang="cs-CZ" dirty="0" smtClean="0"/>
              <a:t>Pěstitelství, domestikace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Pozorovací metody – sledování, zapisování, statistika, fenotyp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Mendelovy</a:t>
            </a:r>
            <a:r>
              <a:rPr lang="cs-CZ" dirty="0" smtClean="0"/>
              <a:t> pokusy (hybridizace – pokusné křížení)</a:t>
            </a:r>
            <a:endParaRPr lang="cs-CZ" dirty="0"/>
          </a:p>
          <a:p>
            <a:r>
              <a:rPr lang="cs-CZ" dirty="0" smtClean="0"/>
              <a:t>Eugenika, období 2. světové války</a:t>
            </a:r>
          </a:p>
          <a:p>
            <a:r>
              <a:rPr lang="cs-CZ" dirty="0" smtClean="0"/>
              <a:t>Genealogie, populační, </a:t>
            </a:r>
            <a:r>
              <a:rPr lang="cs-CZ" dirty="0" err="1" smtClean="0"/>
              <a:t>gemellilogický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Molekulární, biochemické procesy a analýzy, PCR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27438" y="0"/>
            <a:ext cx="2764562" cy="366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055" y="137323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2612" y="4247063"/>
            <a:ext cx="6079388" cy="261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1447" y="557349"/>
            <a:ext cx="8596668" cy="1320800"/>
          </a:xfrm>
        </p:spPr>
        <p:txBody>
          <a:bodyPr/>
          <a:lstStyle/>
          <a:p>
            <a:r>
              <a:rPr lang="cs-CZ" dirty="0" smtClean="0"/>
              <a:t>Molekulární genetika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Molekulární základy dědičnosti</a:t>
            </a:r>
          </a:p>
          <a:p>
            <a:r>
              <a:rPr lang="cs-CZ" dirty="0" smtClean="0"/>
              <a:t>DNA, RNA (</a:t>
            </a:r>
            <a:r>
              <a:rPr lang="cs-CZ" dirty="0" err="1" smtClean="0"/>
              <a:t>tRNA</a:t>
            </a:r>
            <a:r>
              <a:rPr lang="cs-CZ" dirty="0" smtClean="0"/>
              <a:t>, </a:t>
            </a:r>
            <a:r>
              <a:rPr lang="cs-CZ" dirty="0" err="1" smtClean="0"/>
              <a:t>mRNA</a:t>
            </a:r>
            <a:r>
              <a:rPr lang="cs-CZ" dirty="0" smtClean="0"/>
              <a:t>, </a:t>
            </a:r>
            <a:r>
              <a:rPr lang="cs-CZ" dirty="0" err="1" smtClean="0"/>
              <a:t>rRNA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Nukleotid, báze, komplementarita</a:t>
            </a:r>
          </a:p>
          <a:p>
            <a:r>
              <a:rPr lang="cs-CZ" dirty="0" smtClean="0"/>
              <a:t>Replikace</a:t>
            </a:r>
          </a:p>
          <a:p>
            <a:r>
              <a:rPr lang="cs-CZ" dirty="0" smtClean="0"/>
              <a:t>Transkripce</a:t>
            </a:r>
          </a:p>
          <a:p>
            <a:r>
              <a:rPr lang="cs-CZ" dirty="0" smtClean="0"/>
              <a:t>Translace (kodon, antikodon)</a:t>
            </a:r>
          </a:p>
          <a:p>
            <a:r>
              <a:rPr lang="cs-CZ" dirty="0" smtClean="0"/>
              <a:t>Exprese genu</a:t>
            </a:r>
          </a:p>
          <a:p>
            <a:r>
              <a:rPr lang="cs-CZ" dirty="0" err="1" smtClean="0"/>
              <a:t>Exon</a:t>
            </a:r>
            <a:r>
              <a:rPr lang="cs-CZ" dirty="0" smtClean="0"/>
              <a:t>, intron</a:t>
            </a:r>
          </a:p>
          <a:p>
            <a:r>
              <a:rPr lang="cs-CZ" dirty="0" smtClean="0"/>
              <a:t>Induktor, represor, operon</a:t>
            </a:r>
          </a:p>
          <a:p>
            <a:r>
              <a:rPr lang="cs-CZ" dirty="0" err="1" smtClean="0"/>
              <a:t>Mimojaderná</a:t>
            </a:r>
            <a:r>
              <a:rPr lang="cs-CZ" dirty="0" smtClean="0"/>
              <a:t> dědičnost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02880" y="0"/>
            <a:ext cx="438912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15838" y="1250768"/>
            <a:ext cx="4132216" cy="30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53942" y="4083120"/>
            <a:ext cx="5138057" cy="277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1182</TotalTime>
  <Words>763</Words>
  <Application>Microsoft Office PowerPoint</Application>
  <PresentationFormat>Vlastní</PresentationFormat>
  <Paragraphs>207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Fazeta</vt:lpstr>
      <vt:lpstr>Snímek 1</vt:lpstr>
      <vt:lpstr>Co nás čeká? Genetika </vt:lpstr>
      <vt:lpstr>Co nás čeká? Genetika </vt:lpstr>
      <vt:lpstr>Genetika - základní genetické pojmy </vt:lpstr>
      <vt:lpstr>Historie výzkumu </vt:lpstr>
      <vt:lpstr>Chromozomové určení pohlaví</vt:lpstr>
      <vt:lpstr>Dědičnost kvalitativních a kvantitativních znaků </vt:lpstr>
      <vt:lpstr>Metody výzkumu dědičnosti </vt:lpstr>
      <vt:lpstr>Molekulární genetika </vt:lpstr>
      <vt:lpstr>Populační genetika – genetika populací</vt:lpstr>
      <vt:lpstr>Genetika člověka </vt:lpstr>
      <vt:lpstr>Etické aspekty </vt:lpstr>
      <vt:lpstr> Čím ovlivňujeme zdraví buněk</vt:lpstr>
      <vt:lpstr>Stres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buněčné biologie</dc:title>
  <dc:creator>Zdena</dc:creator>
  <cp:lastModifiedBy>Pocitac</cp:lastModifiedBy>
  <cp:revision>34</cp:revision>
  <dcterms:created xsi:type="dcterms:W3CDTF">2022-11-16T09:46:08Z</dcterms:created>
  <dcterms:modified xsi:type="dcterms:W3CDTF">2023-02-06T15:08:45Z</dcterms:modified>
</cp:coreProperties>
</file>