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0" r:id="rId1"/>
  </p:sldMasterIdLst>
  <p:notesMasterIdLst>
    <p:notesMasterId r:id="rId16"/>
  </p:notesMasterIdLst>
  <p:sldIdLst>
    <p:sldId id="302" r:id="rId2"/>
    <p:sldId id="303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31" r:id="rId14"/>
    <p:sldId id="33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632" autoAdjust="0"/>
    <p:restoredTop sz="94660" autoAdjust="0"/>
  </p:normalViewPr>
  <p:slideViewPr>
    <p:cSldViewPr snapToGrid="0">
      <p:cViewPr>
        <p:scale>
          <a:sx n="150" d="100"/>
          <a:sy n="150" d="100"/>
        </p:scale>
        <p:origin x="4728" y="4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452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9CFE7-ED04-4593-9CEF-75F3F0961905}" type="datetimeFigureOut">
              <a:rPr lang="cs-CZ" smtClean="0"/>
              <a:pPr/>
              <a:t>04.01.2023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8AC9A-A946-4915-A887-B63554FBF409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90395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12497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1124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03786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42852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99021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73861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0348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98497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48959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80629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68747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18439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91375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58763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1172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4172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edars-sinai.org/content/dam/cedars-sinai/blog/2020/06/viruses-bacteria-fungi.jpg" TargetMode="External"/><Relationship Id="rId13" Type="http://schemas.openxmlformats.org/officeDocument/2006/relationships/hyperlink" Target="https://www.researchgate.net/publication/41029704/figure/fig1/AS:341933156257799@1458534625872/Halophilic-archaea-thrive-in-harsh-environments-like-the-saline-shown-here-on-the-Salar.png" TargetMode="External"/><Relationship Id="rId18" Type="http://schemas.openxmlformats.org/officeDocument/2006/relationships/hyperlink" Target="https://www.researchgate.net/publication/221859607/figure/fig3/AS:271654886572052@1441778981068/Photograph-of-deep-sea-hydrothermal-vent-mineral-deposits-from-the-Eastern-Lau-Spreading.png" TargetMode="External"/><Relationship Id="rId26" Type="http://schemas.openxmlformats.org/officeDocument/2006/relationships/hyperlink" Target="https://slideplayer.cz/slide/2008834/8/images/2/Jak+se+projevuje+nemoc+%C5%A1%C3%ADlen%C3%BDch+krav.jpg" TargetMode="External"/><Relationship Id="rId39" Type="http://schemas.openxmlformats.org/officeDocument/2006/relationships/hyperlink" Target="https://www.vscht.cz/images/0!0/uzel/45353/0001~~808q0lMwUtBVCM47vDY3NVvBR0-hKCMxNy-_uLRYoUohNSc1u6QoPy-_7PDKjHyF3Mzsovzi7PyCUgA.jpg" TargetMode="External"/><Relationship Id="rId3" Type="http://schemas.openxmlformats.org/officeDocument/2006/relationships/hyperlink" Target="https://upload.wikimedia.org/wikipedia/commons/thumb/3/3e/Nitrogen_cycle_cs.svg/400px-Nitrogen_cycle_cs.svg.png" TargetMode="External"/><Relationship Id="rId21" Type="http://schemas.openxmlformats.org/officeDocument/2006/relationships/hyperlink" Target="https://www.nase-voda.cz/wp-content/uploads/2014/05/sirn%C3%BD-pramen-bez-s%C3%ADry-900x600.jpg" TargetMode="External"/><Relationship Id="rId34" Type="http://schemas.openxmlformats.org/officeDocument/2006/relationships/hyperlink" Target="https://www.osel.cz/_popisky/125_/1257237032.jpg" TargetMode="External"/><Relationship Id="rId42" Type="http://schemas.openxmlformats.org/officeDocument/2006/relationships/hyperlink" Target="https://www.bakterie-enzymy.cz/Images/kompost.jpg" TargetMode="External"/><Relationship Id="rId7" Type="http://schemas.openxmlformats.org/officeDocument/2006/relationships/hyperlink" Target="https://www.nih.gov/sites/default/files/styles/floated_media_breakpoint-large/public/news-events/research-matters/2009/20091116-bacteria.jpg?itok=0nzcKTCm&amp;timestamp=1434650077" TargetMode="External"/><Relationship Id="rId12" Type="http://schemas.openxmlformats.org/officeDocument/2006/relationships/hyperlink" Target="https://bio.libretexts.org/@api/deki/files/12209/Tree-of-Life-v2-1024x566.png?revision=1" TargetMode="External"/><Relationship Id="rId17" Type="http://schemas.openxmlformats.org/officeDocument/2006/relationships/hyperlink" Target="https://www.sciencetopia.net/wp-content/uploads/2021/01/Archaea-in-lake.jpg" TargetMode="External"/><Relationship Id="rId25" Type="http://schemas.openxmlformats.org/officeDocument/2006/relationships/hyperlink" Target="https://www.zootechnika.cz/img/picture/218/BrainSections.jpg" TargetMode="External"/><Relationship Id="rId33" Type="http://schemas.openxmlformats.org/officeDocument/2006/relationships/hyperlink" Target="https://www.stoplusjednicka.cz/sites/default/files/styles/x940-620/public/obrazky/2020/12/shutterstock_1670143147.jpg?itok=KhFV-2_0" TargetMode="External"/><Relationship Id="rId38" Type="http://schemas.openxmlformats.org/officeDocument/2006/relationships/hyperlink" Target="https://www.osel.cz/_popisky/113_/1139098162.jpg" TargetMode="External"/><Relationship Id="rId46" Type="http://schemas.openxmlformats.org/officeDocument/2006/relationships/hyperlink" Target="https://plus.rozhlas.cz/sites/default/files/styles/cro_16x9_tablet/public/images/00623766.jpeg?itok=jg97-xHY" TargetMode="External"/><Relationship Id="rId2" Type="http://schemas.openxmlformats.org/officeDocument/2006/relationships/image" Target="../media/image4.png"/><Relationship Id="rId16" Type="http://schemas.openxmlformats.org/officeDocument/2006/relationships/hyperlink" Target="https://onlinelibrary.wiley.com/cms/asset/c4cea7ad-b9bb-4f81-a276-8ee568e9eaf7/apt13469-fig-0002-m.png" TargetMode="External"/><Relationship Id="rId20" Type="http://schemas.openxmlformats.org/officeDocument/2006/relationships/hyperlink" Target="https://d15-a.sdn.cz/d_15/c_img_E_E/Ca9OFh.jpeg?fl=cro,0,75,800,450|res,1200,,1|webp,75" TargetMode="External"/><Relationship Id="rId29" Type="http://schemas.openxmlformats.org/officeDocument/2006/relationships/hyperlink" Target="https://svetobeznik.info/wp-content/uploads/2020/03/zena-smich.jpg" TargetMode="External"/><Relationship Id="rId41" Type="http://schemas.openxmlformats.org/officeDocument/2006/relationships/hyperlink" Target="https://d15-a.sdn.cz/d_15/c_img_E_G/a7otEP.jpe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microbiologysociety.org/static/ed5c08a4-9251-4c71-9c645ea022933d66/600x400_highestperformance_/bacterial-shapes-thinkstock.jpg" TargetMode="External"/><Relationship Id="rId11" Type="http://schemas.openxmlformats.org/officeDocument/2006/relationships/hyperlink" Target="https://upload.wikimedia.org/wikipedia/commons/thumb/a/ad/Archaea.png/220px-Archaea.png" TargetMode="External"/><Relationship Id="rId24" Type="http://schemas.openxmlformats.org/officeDocument/2006/relationships/hyperlink" Target="https://www.woundsource.com/sites/default/files/bacterial_infections_with_callouts.png" TargetMode="External"/><Relationship Id="rId32" Type="http://schemas.openxmlformats.org/officeDocument/2006/relationships/hyperlink" Target="https://www.researchgate.net/publication/337108239/figure/fig1/AS:822944540397569@1573216676467/HSV-1-virion-structure-The-virion-is-composed-of-the-viral-genome-capsid-tegument.png" TargetMode="External"/><Relationship Id="rId37" Type="http://schemas.openxmlformats.org/officeDocument/2006/relationships/hyperlink" Target="https://microbeonline.com/wp-content/uploads/2021/06/Archaea-vs-Bacteria.jpg" TargetMode="External"/><Relationship Id="rId40" Type="http://schemas.openxmlformats.org/officeDocument/2006/relationships/hyperlink" Target="https://www.apetitonline.cz/sites/default/files/styles/middle_cropped/public/milk-3231772_1280_0.jpg" TargetMode="External"/><Relationship Id="rId45" Type="http://schemas.openxmlformats.org/officeDocument/2006/relationships/hyperlink" Target="https://1gr.cz/fotky/idnes/18/081/cl5/MBB7515f0_81882913.jpg" TargetMode="External"/><Relationship Id="rId5" Type="http://schemas.openxmlformats.org/officeDocument/2006/relationships/hyperlink" Target="https://static.timesofisrael.com/www/uploads/2022/08/Screenshot-2022-08-04-at-14.50.31-640x400.png" TargetMode="External"/><Relationship Id="rId15" Type="http://schemas.openxmlformats.org/officeDocument/2006/relationships/hyperlink" Target="https://microbewiki.kenyon.edu/images/c/cb/Methanogen.jpeg" TargetMode="External"/><Relationship Id="rId23" Type="http://schemas.openxmlformats.org/officeDocument/2006/relationships/hyperlink" Target="https://ib.bioninja.com.au/_Media/pathogens_med.jpeg" TargetMode="External"/><Relationship Id="rId28" Type="http://schemas.openxmlformats.org/officeDocument/2006/relationships/hyperlink" Target="https://b56bf3174e.cbaul-cdnwnd.com/ee90397b85ea1107447065483b050a54/200007074-13d0b14cb3/6223154_orig.jpg" TargetMode="External"/><Relationship Id="rId36" Type="http://schemas.openxmlformats.org/officeDocument/2006/relationships/hyperlink" Target="https://commons.wikimedia.org/w/index.php?curid=5839864" TargetMode="External"/><Relationship Id="rId10" Type="http://schemas.openxmlformats.org/officeDocument/2006/relationships/hyperlink" Target="https://www.floranazahrade.cz/wp-content/uploads/2020/02/Image000-6.jpg" TargetMode="External"/><Relationship Id="rId19" Type="http://schemas.openxmlformats.org/officeDocument/2006/relationships/hyperlink" Target="https://ib.bioninja.com.au/_Media/carbon-methane_med.jpeg" TargetMode="External"/><Relationship Id="rId31" Type="http://schemas.openxmlformats.org/officeDocument/2006/relationships/hyperlink" Target="https://miro.medium.com/max/1400/1*aIiaQitGVjejU9CKG3hEXA.jpeg" TargetMode="External"/><Relationship Id="rId44" Type="http://schemas.openxmlformats.org/officeDocument/2006/relationships/hyperlink" Target="https://encrypted-tbn0.gstatic.com/images?q=tbn:ANd9GcSQZ6P90rMMVRrRKX_eUDNxYLmpeCYuHn4OiaOoB4D7gm8FE-V_LQMIFgoytrn80B5119o&amp;usqp=CAU" TargetMode="External"/><Relationship Id="rId4" Type="http://schemas.openxmlformats.org/officeDocument/2006/relationships/hyperlink" Target="https://cdn.administrace.tv/2022/04/23/medium_169/1222c68349adf398f67e69c4ee9266e1.jpg" TargetMode="External"/><Relationship Id="rId9" Type="http://schemas.openxmlformats.org/officeDocument/2006/relationships/hyperlink" Target="https://biologydictionary.net/wp-content/uploads/2016/12/The-Anatomy-of-a-Bacterial-Cell-1.jpg" TargetMode="External"/><Relationship Id="rId14" Type="http://schemas.openxmlformats.org/officeDocument/2006/relationships/hyperlink" Target="https://asm.org/ASM/media/Article-Images/2022/May/Methanogens_embed.jpg?ext=.jpg" TargetMode="External"/><Relationship Id="rId22" Type="http://schemas.openxmlformats.org/officeDocument/2006/relationships/hyperlink" Target="https://sixmd.com/wp-content/uploads/2021/08/distinguish-between-bacteria-and-virus.jpg" TargetMode="External"/><Relationship Id="rId27" Type="http://schemas.openxmlformats.org/officeDocument/2006/relationships/hyperlink" Target="https://www.researchgate.net/profile/Anuja-Paudyal-2/publication/326330981/figure/fig1/AS:647258441801729@1531329846018/Normal-and-abnormal-form-of-prion-protein-Normal-prion-protein-has-amino-acids-in-alpha.png" TargetMode="External"/><Relationship Id="rId30" Type="http://schemas.openxmlformats.org/officeDocument/2006/relationships/hyperlink" Target="https://onlinelibrary.wiley.com/cms/asset/d31ae361-21de-4312-84b4-8a98d180700c/neup12355-fig-0009-m.jpg" TargetMode="External"/><Relationship Id="rId35" Type="http://schemas.openxmlformats.org/officeDocument/2006/relationships/hyperlink" Target="https://71657a9aa3.cbaul-cdnwnd.com/3c575fe4b6c023e33eb322f74890d090/200000562-7f55b804f7/450px-Life-cycle.jpg" TargetMode="External"/><Relationship Id="rId43" Type="http://schemas.openxmlformats.org/officeDocument/2006/relationships/hyperlink" Target="http://www.porodnice.cz/sites/default/files/styles/standard_node_detail_primary_img/public/images/2018-02/insulin.jpg?itok=JLB-YnR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733" t="15038" r="106" b="-384"/>
          <a:stretch/>
        </p:blipFill>
        <p:spPr>
          <a:xfrm>
            <a:off x="-133350" y="-31749"/>
            <a:ext cx="12382662" cy="697481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-59816" y="-35591"/>
            <a:ext cx="12309128" cy="6978652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15463" r="84758"/>
          <a:stretch/>
        </p:blipFill>
        <p:spPr>
          <a:xfrm>
            <a:off x="4183524" y="1153307"/>
            <a:ext cx="3395554" cy="368059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504495" y="959961"/>
            <a:ext cx="31830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spc="-1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BIOLOGIE</a:t>
            </a:r>
            <a:endParaRPr lang="cs-CZ" sz="2000" dirty="0"/>
          </a:p>
        </p:txBody>
      </p:sp>
      <p:sp>
        <p:nvSpPr>
          <p:cNvPr id="3" name="Obdélník 2"/>
          <p:cNvSpPr/>
          <p:nvPr/>
        </p:nvSpPr>
        <p:spPr>
          <a:xfrm>
            <a:off x="4117883" y="5789480"/>
            <a:ext cx="357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RNDr. Kateřina Bažantová</a:t>
            </a:r>
            <a:endParaRPr lang="cs-CZ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68" t="40603" r="12330" b="33382"/>
          <a:stretch/>
        </p:blipFill>
        <p:spPr>
          <a:xfrm>
            <a:off x="314324" y="219075"/>
            <a:ext cx="1704975" cy="8524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5523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6200" y="-4840"/>
            <a:ext cx="6972300" cy="688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79234" y="508000"/>
            <a:ext cx="8596668" cy="1320800"/>
          </a:xfrm>
        </p:spPr>
        <p:txBody>
          <a:bodyPr/>
          <a:lstStyle/>
          <a:p>
            <a:r>
              <a:rPr lang="cs-CZ" dirty="0" err="1" smtClean="0"/>
              <a:t>Escherichia</a:t>
            </a:r>
            <a:r>
              <a:rPr lang="cs-CZ" dirty="0" smtClean="0"/>
              <a:t> </a:t>
            </a:r>
            <a:r>
              <a:rPr lang="cs-CZ" dirty="0" err="1" smtClean="0"/>
              <a:t>coli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4634" y="1665289"/>
            <a:ext cx="3335866" cy="3880773"/>
          </a:xfrm>
        </p:spPr>
        <p:txBody>
          <a:bodyPr/>
          <a:lstStyle/>
          <a:p>
            <a:r>
              <a:rPr lang="cs-CZ" dirty="0" smtClean="0"/>
              <a:t>Symbiotická bakterie v trávicím traktu živočichů</a:t>
            </a:r>
          </a:p>
          <a:p>
            <a:r>
              <a:rPr lang="cs-CZ" dirty="0" smtClean="0"/>
              <a:t>Schopná přežít i na vzduchu (bioindikátor znečištění pitné vody)</a:t>
            </a:r>
          </a:p>
          <a:p>
            <a:r>
              <a:rPr lang="cs-CZ" dirty="0" smtClean="0"/>
              <a:t>Pomáhá trávení, poskytuje vitamín K</a:t>
            </a:r>
          </a:p>
          <a:p>
            <a:r>
              <a:rPr lang="cs-CZ" dirty="0" smtClean="0"/>
              <a:t>Může být i patogenem</a:t>
            </a:r>
          </a:p>
          <a:p>
            <a:r>
              <a:rPr lang="cs-CZ" dirty="0" smtClean="0"/>
              <a:t>Velmi důležitý organismus pro výzkum 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2110" y="2436812"/>
            <a:ext cx="7859890" cy="442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4413" y="5105400"/>
            <a:ext cx="28479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89912" y="215900"/>
            <a:ext cx="3214688" cy="2139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95332" y="508000"/>
            <a:ext cx="8596668" cy="1320800"/>
          </a:xfrm>
        </p:spPr>
        <p:txBody>
          <a:bodyPr/>
          <a:lstStyle/>
          <a:p>
            <a:r>
              <a:rPr lang="cs-CZ" dirty="0" smtClean="0"/>
              <a:t>Sinice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790701"/>
            <a:ext cx="6104466" cy="4250662"/>
          </a:xfrm>
        </p:spPr>
        <p:txBody>
          <a:bodyPr>
            <a:normAutofit/>
          </a:bodyPr>
          <a:lstStyle/>
          <a:p>
            <a:r>
              <a:rPr lang="cs-CZ" dirty="0" smtClean="0"/>
              <a:t>Jedny z nejstarších organismů na Zemi</a:t>
            </a:r>
          </a:p>
          <a:p>
            <a:r>
              <a:rPr lang="cs-CZ" dirty="0" smtClean="0"/>
              <a:t>Jednobuněčné organismy, převážně žijící v koloniích</a:t>
            </a:r>
          </a:p>
          <a:p>
            <a:r>
              <a:rPr lang="cs-CZ" dirty="0" smtClean="0"/>
              <a:t>Převážně vodní prostředí, ale i v extrémních podmínkách (horké prameny, ledovce, vysoké hory, mráz)</a:t>
            </a:r>
          </a:p>
          <a:p>
            <a:r>
              <a:rPr lang="cs-CZ" dirty="0" smtClean="0"/>
              <a:t>Složitá fotosyntéza (obsahují fotosyntetická barviva – chlorofyl A, </a:t>
            </a:r>
            <a:r>
              <a:rPr lang="cs-CZ" dirty="0" err="1" smtClean="0"/>
              <a:t>fykobiliproteiny</a:t>
            </a:r>
            <a:r>
              <a:rPr lang="cs-CZ" dirty="0" smtClean="0"/>
              <a:t>), schopnost vázat vzdušný dusík</a:t>
            </a:r>
          </a:p>
          <a:p>
            <a:endParaRPr lang="cs-CZ" dirty="0" smtClean="0"/>
          </a:p>
          <a:p>
            <a:r>
              <a:rPr lang="cs-CZ" dirty="0" smtClean="0"/>
              <a:t>Vodní květ</a:t>
            </a:r>
          </a:p>
          <a:p>
            <a:r>
              <a:rPr lang="cs-CZ" dirty="0" err="1" smtClean="0"/>
              <a:t>Cyanotoxiny</a:t>
            </a:r>
            <a:r>
              <a:rPr lang="cs-CZ" dirty="0" smtClean="0"/>
              <a:t> (neurotoxiny, </a:t>
            </a:r>
            <a:r>
              <a:rPr lang="cs-CZ" dirty="0" err="1" smtClean="0"/>
              <a:t>hepatotoxiny</a:t>
            </a:r>
            <a:r>
              <a:rPr lang="cs-CZ" dirty="0" smtClean="0"/>
              <a:t>, cytostatika – výroba léků)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94500" y="0"/>
            <a:ext cx="5397500" cy="3595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3023" y="3759200"/>
            <a:ext cx="5508977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ovéPole 6"/>
          <p:cNvSpPr txBox="1"/>
          <p:nvPr/>
        </p:nvSpPr>
        <p:spPr>
          <a:xfrm>
            <a:off x="10363200" y="6596390"/>
            <a:ext cx="226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Foto: Jiří </a:t>
            </a:r>
            <a:r>
              <a:rPr lang="cs-CZ" sz="1100" dirty="0" err="1" smtClean="0"/>
              <a:t>Neustupa</a:t>
            </a:r>
            <a:endParaRPr lang="cs-CZ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841829" y="1001486"/>
            <a:ext cx="10914742" cy="5039875"/>
          </a:xfrm>
        </p:spPr>
        <p:txBody>
          <a:bodyPr numCol="3">
            <a:normAutofit fontScale="40000" lnSpcReduction="20000"/>
          </a:bodyPr>
          <a:lstStyle/>
          <a:p>
            <a:r>
              <a:rPr lang="cs-CZ" dirty="0" smtClean="0">
                <a:solidFill>
                  <a:schemeClr val="tx1"/>
                </a:solidFill>
                <a:hlinkClick r:id="rId3"/>
              </a:rPr>
              <a:t>https://upload.wikimedia.org/wikipedia/commons/thumb/3/3e/Nitrogen_cycle_cs.svg/400px-Nitrogen_cycle_cs.svg.png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4"/>
              </a:rPr>
              <a:t>https://cdn.administrace.tv/2022/04/23/medium_169/1222c68349adf398f67e69c4ee9266e1.jpg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5"/>
              </a:rPr>
              <a:t>https://static.timesofisrael.com/www/uploads/2022/08/Screenshot-2022-08-04-at-14.50.31-640x400.png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6"/>
              </a:rPr>
              <a:t>https://microbiologysociety.org/static/ed5c08a4-9251-4c71-9c645ea022933d66/600x400_highestperformance_/bacterial-shapes-thinkstock.jpg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7"/>
              </a:rPr>
              <a:t>https://www.nih.gov/sites/default/files/styles/floated_media_breakpoint-large/public/news-events/research-matters/2009/20091116-bacteria.jpg?itok=0nzcKTCm&amp;timestamp=1434650077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8"/>
              </a:rPr>
              <a:t>https://www.cedars-sinai.org/content/dam/cedars-sinai/blog/2020/06/viruses-bacteria-fungi.jpg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9"/>
              </a:rPr>
              <a:t>https://biologydictionary.net/wp-content/uploads/2016/12/The-Anatomy-of-a-Bacterial-Cell-1.jpg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10"/>
              </a:rPr>
              <a:t>https://www.floranazahrade.cz/wp-content/uploads/2020/02/Image000-6.jpg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11"/>
              </a:rPr>
              <a:t>https://upload.wikimedia.org/wikipedia/commons/thumb/a/ad/Archaea.png/220px-Archaea.png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12"/>
              </a:rPr>
              <a:t>https://bio.libretexts.org/@api/deki/files/12209/Tree-of-Life-v2-1024x566.png?revision=1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13"/>
              </a:rPr>
              <a:t>https://www.researchgate.net/publication/41029704/figure/fig1/AS:341933156257799@1458534625872/Halophilic-archaea-thrive-in-harsh-environments-like-the-saline-shown-here-on-the-Salar.png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14"/>
              </a:rPr>
              <a:t>https://asm.org/ASM/media/Article-Images/2022/May/Methanogens_embed.jpg?ext=.jpg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15"/>
              </a:rPr>
              <a:t>https://microbewiki.kenyon.edu/images/c/cb/Methanogen.jpeg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16"/>
              </a:rPr>
              <a:t>https://onlinelibrary.wiley.com/cms/asset/c4cea7ad-b9bb-4f81-a276-8ee568e9eaf7/apt13469-fig-0002-m.png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17"/>
              </a:rPr>
              <a:t>https://www.sciencetopia.net/wp-content/uploads/2021/01/Archaea-in-lake.jpg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18"/>
              </a:rPr>
              <a:t>https://www.researchgate.net/publication/221859607/figure/fig3/AS:271654886572052@1441778981068/Photograph-of-deep-sea-hydrothermal-vent-mineral-deposits-from-the-Eastern-Lau-Spreading.png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19"/>
              </a:rPr>
              <a:t>https://ib.bioninja.com.au/_Media/carbon-methane_med.jpeg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20"/>
              </a:rPr>
              <a:t>https://d15-a.sdn.cz/d_15/c_img_E_E/Ca9OFh.jpeg?fl=cro,0,75,800,450%7Cres,1200,,1%7Cwebp,75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21"/>
              </a:rPr>
              <a:t>https://www.nase-voda.cz/wp-content/uploads/2014/05/sirn%C3%BD-pramen-bez-s%C3%ADry-900x600.jpg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22"/>
              </a:rPr>
              <a:t>https://sixmd.com/wp-content/uploads/2021/08/distinguish-between-bacteria-and-virus.jpg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23"/>
              </a:rPr>
              <a:t>https://ib.bioninja.com.au/_Media/pathogens_med.jpeg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24"/>
              </a:rPr>
              <a:t>https://www.woundsource.com/sites/default/files/bacterial_infections_with_callouts.png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25"/>
              </a:rPr>
              <a:t>https://www.zootechnika.cz/img/picture/218/BrainSections.jpg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26"/>
              </a:rPr>
              <a:t>https://slideplayer.cz/slide/2008834/8/images/2/Jak+se+projevuje+nemoc+%C5%A1%C3%ADlen%C3%BDch+krav.jpg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27"/>
              </a:rPr>
              <a:t>https://www.researchgate.net/profile/Anuja-Paudyal-2/publication/326330981/figure/fig1/AS:647258441801729@1531329846018/Normal-and-abnormal-form-of-prion-protein-Normal-prion-protein-has-amino-acids-in-alpha.png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28"/>
              </a:rPr>
              <a:t>https://b56bf3174e.cbaul-cdnwnd.com/ee90397b85ea1107447065483b050a54/200007074-13d0b14cb3/6223154_orig.jpg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29"/>
              </a:rPr>
              <a:t>https://svetobeznik.info/wp-content/uploads/2020/03/zena-smich.jpg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30"/>
              </a:rPr>
              <a:t>https://onlinelibrary.wiley.com/cms/asset/d31ae361-21de-4312-84b4-8a98d180700c/neup12355-fig-0009-m.jpg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31"/>
              </a:rPr>
              <a:t>https://miro.medium.com/max/1400/1*aIiaQitGVjejU9CKG3hEXA.jpeg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32"/>
              </a:rPr>
              <a:t>https://www.researchgate.net/publication/337108239/figure/fig1/AS:822944540397569@1573216676467/HSV-1-virion-structure-The-virion-is-composed-of-the-viral-genome-capsid-tegument.png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33"/>
              </a:rPr>
              <a:t>https</a:t>
            </a:r>
            <a:r>
              <a:rPr lang="cs-CZ" dirty="0" smtClean="0">
                <a:solidFill>
                  <a:schemeClr val="tx1"/>
                </a:solidFill>
                <a:hlinkClick r:id="rId33"/>
              </a:rPr>
              <a:t>://www.stoplusjednicka.cz/sites/default/files/styles/x940-620/public/obrazky/2020/12/shutterstock_1670143147.jpg?itok=KhFV-2_0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34"/>
              </a:rPr>
              <a:t>https://www.osel.cz/_popisky/125_/1257237032.jpg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35"/>
              </a:rPr>
              <a:t>https</a:t>
            </a:r>
            <a:r>
              <a:rPr lang="cs-CZ" dirty="0" smtClean="0">
                <a:solidFill>
                  <a:schemeClr val="tx1"/>
                </a:solidFill>
                <a:hlinkClick r:id="rId35"/>
              </a:rPr>
              <a:t>://71657a9aa3.cbaul-cdnwnd.com/3c575fe4b6c023e33eb322f74890d090/200000562-7f55b804f7/450px-Life-cycle.jpg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Autor</a:t>
            </a:r>
            <a:r>
              <a:rPr lang="cs-CZ" dirty="0" smtClean="0">
                <a:solidFill>
                  <a:schemeClr val="tx1"/>
                </a:solidFill>
              </a:rPr>
              <a:t>: </a:t>
            </a:r>
            <a:r>
              <a:rPr lang="cs-CZ" dirty="0" err="1" smtClean="0">
                <a:solidFill>
                  <a:schemeClr val="tx1"/>
                </a:solidFill>
              </a:rPr>
              <a:t>GrahamColm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at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English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Wikipedia</a:t>
            </a:r>
            <a:r>
              <a:rPr lang="cs-CZ" dirty="0" smtClean="0">
                <a:solidFill>
                  <a:schemeClr val="tx1"/>
                </a:solidFill>
              </a:rPr>
              <a:t>, CC BY-SA 3.0, </a:t>
            </a:r>
            <a:r>
              <a:rPr lang="cs-CZ" dirty="0" smtClean="0">
                <a:solidFill>
                  <a:schemeClr val="tx1"/>
                </a:solidFill>
                <a:hlinkClick r:id="rId36"/>
              </a:rPr>
              <a:t>https://commons.wikimedia.org/w/index.php?curid=5839864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37"/>
              </a:rPr>
              <a:t>https://microbeonline.com/wp-content/uploads/2021/06/Archaea-vs-Bacteria.jpg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38"/>
              </a:rPr>
              <a:t>https://www.osel.cz/_popisky/113_/1139098162.jpg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39"/>
              </a:rPr>
              <a:t>https://www.vscht.cz/images/0!0/uzel/45353/0001~~808q0lMwUtBVCM47vDY3NVvBR0-hKCMxNy-_uLRYoUohNSc1u6QoPy-_7PDKjHyF3Mzsovzi7PyCUgA.jpg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40"/>
              </a:rPr>
              <a:t>https://www.apetitonline.cz/sites/default/files/styles/middle_cropped/public/milk-3231772_1280_0.jpg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41"/>
              </a:rPr>
              <a:t>https://d15-a.sdn.cz/d_15/c_img_E_G/a7otEP.jpeg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42"/>
              </a:rPr>
              <a:t>https://www.bakterie-enzymy.cz/Images/kompost.jpg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43"/>
              </a:rPr>
              <a:t>http://www.porodnice.</a:t>
            </a:r>
            <a:r>
              <a:rPr lang="cs-CZ" dirty="0" err="1" smtClean="0">
                <a:solidFill>
                  <a:schemeClr val="tx1"/>
                </a:solidFill>
                <a:hlinkClick r:id="rId43"/>
              </a:rPr>
              <a:t>cz</a:t>
            </a:r>
            <a:r>
              <a:rPr lang="cs-CZ" dirty="0" smtClean="0">
                <a:solidFill>
                  <a:schemeClr val="tx1"/>
                </a:solidFill>
                <a:hlinkClick r:id="rId43"/>
              </a:rPr>
              <a:t>/</a:t>
            </a:r>
            <a:r>
              <a:rPr lang="cs-CZ" dirty="0" err="1" smtClean="0">
                <a:solidFill>
                  <a:schemeClr val="tx1"/>
                </a:solidFill>
                <a:hlinkClick r:id="rId43"/>
              </a:rPr>
              <a:t>sites</a:t>
            </a:r>
            <a:r>
              <a:rPr lang="cs-CZ" dirty="0" smtClean="0">
                <a:solidFill>
                  <a:schemeClr val="tx1"/>
                </a:solidFill>
                <a:hlinkClick r:id="rId43"/>
              </a:rPr>
              <a:t>/default/</a:t>
            </a:r>
            <a:r>
              <a:rPr lang="cs-CZ" dirty="0" err="1" smtClean="0">
                <a:solidFill>
                  <a:schemeClr val="tx1"/>
                </a:solidFill>
                <a:hlinkClick r:id="rId43"/>
              </a:rPr>
              <a:t>files</a:t>
            </a:r>
            <a:r>
              <a:rPr lang="cs-CZ" dirty="0" smtClean="0">
                <a:solidFill>
                  <a:schemeClr val="tx1"/>
                </a:solidFill>
                <a:hlinkClick r:id="rId43"/>
              </a:rPr>
              <a:t>/</a:t>
            </a:r>
            <a:r>
              <a:rPr lang="cs-CZ" dirty="0" err="1" smtClean="0">
                <a:solidFill>
                  <a:schemeClr val="tx1"/>
                </a:solidFill>
                <a:hlinkClick r:id="rId43"/>
              </a:rPr>
              <a:t>styles</a:t>
            </a:r>
            <a:r>
              <a:rPr lang="cs-CZ" dirty="0" smtClean="0">
                <a:solidFill>
                  <a:schemeClr val="tx1"/>
                </a:solidFill>
                <a:hlinkClick r:id="rId43"/>
              </a:rPr>
              <a:t>/standard_node_detail_</a:t>
            </a:r>
            <a:r>
              <a:rPr lang="cs-CZ" dirty="0" err="1" smtClean="0">
                <a:solidFill>
                  <a:schemeClr val="tx1"/>
                </a:solidFill>
                <a:hlinkClick r:id="rId43"/>
              </a:rPr>
              <a:t>primary</a:t>
            </a:r>
            <a:r>
              <a:rPr lang="cs-CZ" dirty="0" smtClean="0">
                <a:solidFill>
                  <a:schemeClr val="tx1"/>
                </a:solidFill>
                <a:hlinkClick r:id="rId43"/>
              </a:rPr>
              <a:t>_</a:t>
            </a:r>
            <a:r>
              <a:rPr lang="cs-CZ" dirty="0" err="1" smtClean="0">
                <a:solidFill>
                  <a:schemeClr val="tx1"/>
                </a:solidFill>
                <a:hlinkClick r:id="rId43"/>
              </a:rPr>
              <a:t>img</a:t>
            </a:r>
            <a:r>
              <a:rPr lang="cs-CZ" dirty="0" smtClean="0">
                <a:solidFill>
                  <a:schemeClr val="tx1"/>
                </a:solidFill>
                <a:hlinkClick r:id="rId43"/>
              </a:rPr>
              <a:t>/public/</a:t>
            </a:r>
            <a:r>
              <a:rPr lang="cs-CZ" dirty="0" err="1" smtClean="0">
                <a:solidFill>
                  <a:schemeClr val="tx1"/>
                </a:solidFill>
                <a:hlinkClick r:id="rId43"/>
              </a:rPr>
              <a:t>images</a:t>
            </a:r>
            <a:r>
              <a:rPr lang="cs-CZ" dirty="0" smtClean="0">
                <a:solidFill>
                  <a:schemeClr val="tx1"/>
                </a:solidFill>
                <a:hlinkClick r:id="rId43"/>
              </a:rPr>
              <a:t>/2018-02/insulin.</a:t>
            </a:r>
            <a:r>
              <a:rPr lang="cs-CZ" dirty="0" err="1" smtClean="0">
                <a:solidFill>
                  <a:schemeClr val="tx1"/>
                </a:solidFill>
                <a:hlinkClick r:id="rId43"/>
              </a:rPr>
              <a:t>jpg</a:t>
            </a:r>
            <a:r>
              <a:rPr lang="cs-CZ" dirty="0" smtClean="0">
                <a:solidFill>
                  <a:schemeClr val="tx1"/>
                </a:solidFill>
                <a:hlinkClick r:id="rId43"/>
              </a:rPr>
              <a:t>?</a:t>
            </a:r>
            <a:r>
              <a:rPr lang="cs-CZ" dirty="0" err="1" smtClean="0">
                <a:solidFill>
                  <a:schemeClr val="tx1"/>
                </a:solidFill>
                <a:hlinkClick r:id="rId43"/>
              </a:rPr>
              <a:t>itok</a:t>
            </a:r>
            <a:r>
              <a:rPr lang="cs-CZ" dirty="0" smtClean="0">
                <a:solidFill>
                  <a:schemeClr val="tx1"/>
                </a:solidFill>
                <a:hlinkClick r:id="rId43"/>
              </a:rPr>
              <a:t>=JLB-</a:t>
            </a:r>
            <a:r>
              <a:rPr lang="cs-CZ" dirty="0" err="1" smtClean="0">
                <a:solidFill>
                  <a:schemeClr val="tx1"/>
                </a:solidFill>
                <a:hlinkClick r:id="rId43"/>
              </a:rPr>
              <a:t>YnRD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44"/>
              </a:rPr>
              <a:t>https://encrypted-tbn0.gstatic.com/images?q=tbn:ANd9GcSQZ6P90rMMVRrRKX_eUDNxYLmpeCYuHn4OiaOoB4D7gm8FE-V_LQMIFgoytrn80B5119o&amp;usqp=CAU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45"/>
              </a:rPr>
              <a:t>https://1gr.cz/fotky/idnes/18/081/cl5/MBB7515f0_81882913.jpg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46"/>
              </a:rPr>
              <a:t>https://plus.rozhlas.cz/sites/default/files/styles/cro_16x9_tablet/public/images/00623766.jpeg?itok=jg97-xHY</a:t>
            </a:r>
            <a:endParaRPr lang="cs-CZ" dirty="0" smtClean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733" t="15038" r="106" b="-384"/>
          <a:stretch/>
        </p:blipFill>
        <p:spPr>
          <a:xfrm>
            <a:off x="-133350" y="-31749"/>
            <a:ext cx="12382662" cy="697481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-96583" y="-35591"/>
            <a:ext cx="12309128" cy="6978652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15463" r="84758"/>
          <a:stretch/>
        </p:blipFill>
        <p:spPr>
          <a:xfrm>
            <a:off x="3684685" y="2362096"/>
            <a:ext cx="1469834" cy="1593219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5000515" y="2508765"/>
            <a:ext cx="42151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DĚKUJI ZA POZORNOST</a:t>
            </a:r>
            <a:endParaRPr lang="cs-CZ" sz="28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68" t="40603" r="12330" b="33382"/>
          <a:stretch/>
        </p:blipFill>
        <p:spPr>
          <a:xfrm>
            <a:off x="314325" y="219075"/>
            <a:ext cx="1695450" cy="8477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604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5689" y="557348"/>
            <a:ext cx="8596668" cy="1320800"/>
          </a:xfrm>
        </p:spPr>
        <p:txBody>
          <a:bodyPr/>
          <a:lstStyle/>
          <a:p>
            <a:r>
              <a:rPr lang="cs-CZ" dirty="0" smtClean="0"/>
              <a:t>Nebuněčné a </a:t>
            </a:r>
            <a:r>
              <a:rPr lang="cs-CZ" dirty="0" err="1" smtClean="0"/>
              <a:t>prokaryotní</a:t>
            </a:r>
            <a:r>
              <a:rPr lang="cs-CZ" dirty="0" smtClean="0"/>
              <a:t> organismy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3834" y="1550989"/>
            <a:ext cx="8596668" cy="3880773"/>
          </a:xfrm>
        </p:spPr>
        <p:txBody>
          <a:bodyPr/>
          <a:lstStyle/>
          <a:p>
            <a:r>
              <a:rPr lang="cs-CZ" dirty="0" err="1" smtClean="0"/>
              <a:t>Prokaryotní</a:t>
            </a:r>
            <a:r>
              <a:rPr lang="cs-CZ" dirty="0" smtClean="0"/>
              <a:t>: Bakterie, </a:t>
            </a:r>
            <a:r>
              <a:rPr lang="cs-CZ" dirty="0" err="1" smtClean="0"/>
              <a:t>Archae</a:t>
            </a:r>
            <a:r>
              <a:rPr lang="cs-CZ" dirty="0" smtClean="0"/>
              <a:t> </a:t>
            </a:r>
          </a:p>
          <a:p>
            <a:r>
              <a:rPr lang="cs-CZ" dirty="0" smtClean="0"/>
              <a:t>Nebuněčné: viry, </a:t>
            </a:r>
            <a:r>
              <a:rPr lang="cs-CZ" dirty="0" err="1" smtClean="0"/>
              <a:t>priony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1300" y="2590800"/>
            <a:ext cx="7450666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6" name="AutoShape 4" descr="C:\Users\Pocitac\Desktop\Akademie\Akademie obrazky 3\archaea-vs-bacteria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198" name="AutoShape 6" descr="Halophiles_deads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33143" y="1219200"/>
            <a:ext cx="5427057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92975" y="3695407"/>
            <a:ext cx="4454525" cy="270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55202" y="0"/>
            <a:ext cx="4936798" cy="27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95314" y="519611"/>
            <a:ext cx="8596668" cy="1320800"/>
          </a:xfrm>
        </p:spPr>
        <p:txBody>
          <a:bodyPr/>
          <a:lstStyle/>
          <a:p>
            <a:r>
              <a:rPr lang="cs-CZ" dirty="0" err="1" smtClean="0"/>
              <a:t>Prokaryotní</a:t>
            </a:r>
            <a:r>
              <a:rPr lang="cs-CZ" dirty="0" smtClean="0"/>
              <a:t> organismy</a:t>
            </a:r>
            <a:endParaRPr lang="cs-CZ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64198" y="2533427"/>
            <a:ext cx="4327802" cy="2902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470400"/>
            <a:ext cx="47752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62500" y="4447544"/>
            <a:ext cx="3200400" cy="2410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43440" y="5441328"/>
            <a:ext cx="4048560" cy="141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5434" y="1436689"/>
            <a:ext cx="7920566" cy="3186111"/>
          </a:xfrm>
        </p:spPr>
        <p:txBody>
          <a:bodyPr>
            <a:normAutofit fontScale="85000" lnSpcReduction="20000"/>
          </a:bodyPr>
          <a:lstStyle/>
          <a:p>
            <a:r>
              <a:rPr lang="cs-CZ" dirty="0" err="1" smtClean="0"/>
              <a:t>Bacteria</a:t>
            </a:r>
            <a:r>
              <a:rPr lang="cs-CZ" dirty="0" smtClean="0"/>
              <a:t> a </a:t>
            </a:r>
            <a:r>
              <a:rPr lang="cs-CZ" dirty="0" err="1" smtClean="0"/>
              <a:t>Archaea</a:t>
            </a:r>
            <a:r>
              <a:rPr lang="cs-CZ" dirty="0" smtClean="0"/>
              <a:t> jsou dvě evoluční větve</a:t>
            </a:r>
          </a:p>
          <a:p>
            <a:endParaRPr lang="cs-CZ" dirty="0" smtClean="0"/>
          </a:p>
          <a:p>
            <a:r>
              <a:rPr lang="cs-CZ" sz="2400" b="1" dirty="0" err="1" smtClean="0"/>
              <a:t>Archaea</a:t>
            </a:r>
            <a:r>
              <a:rPr lang="cs-CZ" sz="2400" b="1" dirty="0" smtClean="0"/>
              <a:t>: </a:t>
            </a:r>
          </a:p>
          <a:p>
            <a:pPr>
              <a:buNone/>
            </a:pPr>
            <a:r>
              <a:rPr lang="cs-CZ" dirty="0" smtClean="0"/>
              <a:t>          - nemají v buněčné stěně </a:t>
            </a:r>
            <a:r>
              <a:rPr lang="cs-CZ" dirty="0" err="1" smtClean="0"/>
              <a:t>peptidoglykan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         - žijí v podmínkách připomínajících dobu vzniku života na Zemi</a:t>
            </a:r>
          </a:p>
          <a:p>
            <a:pPr>
              <a:buNone/>
            </a:pPr>
            <a:r>
              <a:rPr lang="cs-CZ" dirty="0" smtClean="0"/>
              <a:t>          - </a:t>
            </a:r>
            <a:r>
              <a:rPr lang="cs-CZ" dirty="0" err="1" smtClean="0"/>
              <a:t>mathanové</a:t>
            </a:r>
            <a:r>
              <a:rPr lang="cs-CZ" dirty="0" smtClean="0"/>
              <a:t> bakterie (</a:t>
            </a:r>
            <a:r>
              <a:rPr lang="cs-CZ" dirty="0" err="1" smtClean="0"/>
              <a:t>chemoautotrofní</a:t>
            </a:r>
            <a:r>
              <a:rPr lang="cs-CZ" dirty="0" smtClean="0"/>
              <a:t>): močály, trávicí trakt živočichů</a:t>
            </a:r>
          </a:p>
          <a:p>
            <a:pPr>
              <a:buNone/>
            </a:pPr>
            <a:r>
              <a:rPr lang="cs-CZ" dirty="0" smtClean="0"/>
              <a:t>          - </a:t>
            </a:r>
            <a:r>
              <a:rPr lang="cs-CZ" dirty="0" err="1" smtClean="0"/>
              <a:t>halofilní</a:t>
            </a:r>
            <a:r>
              <a:rPr lang="cs-CZ" dirty="0" smtClean="0"/>
              <a:t> bakterie: silně slané vody</a:t>
            </a:r>
          </a:p>
          <a:p>
            <a:pPr>
              <a:buNone/>
            </a:pPr>
            <a:r>
              <a:rPr lang="cs-CZ" dirty="0" smtClean="0"/>
              <a:t>          - </a:t>
            </a:r>
            <a:r>
              <a:rPr lang="cs-CZ" dirty="0" err="1" smtClean="0"/>
              <a:t>termoacidofilní</a:t>
            </a:r>
            <a:r>
              <a:rPr lang="cs-CZ" dirty="0" smtClean="0"/>
              <a:t> bakterie: horké prameny, podmořské vulkanické výlevy,               </a:t>
            </a:r>
          </a:p>
          <a:p>
            <a:pPr>
              <a:buNone/>
            </a:pPr>
            <a:r>
              <a:rPr lang="cs-CZ" dirty="0" smtClean="0"/>
              <a:t>                              kyselé prostředí</a:t>
            </a:r>
          </a:p>
          <a:p>
            <a:pPr>
              <a:buNone/>
            </a:pPr>
            <a:r>
              <a:rPr lang="cs-CZ" dirty="0" smtClean="0"/>
              <a:t>                               </a:t>
            </a:r>
          </a:p>
          <a:p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959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5715000" y="3110593"/>
            <a:ext cx="3086100" cy="44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0"/>
            <a:ext cx="47625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41134" y="520700"/>
            <a:ext cx="8596668" cy="1320800"/>
          </a:xfrm>
        </p:spPr>
        <p:txBody>
          <a:bodyPr/>
          <a:lstStyle/>
          <a:p>
            <a:r>
              <a:rPr lang="cs-CZ" dirty="0" err="1" smtClean="0"/>
              <a:t>Bacteria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600200"/>
            <a:ext cx="6180666" cy="4838700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Bakterie a sinice</a:t>
            </a:r>
          </a:p>
          <a:p>
            <a:r>
              <a:rPr lang="cs-CZ" dirty="0" err="1" smtClean="0"/>
              <a:t>Prokaryotní</a:t>
            </a:r>
            <a:r>
              <a:rPr lang="cs-CZ" dirty="0" smtClean="0"/>
              <a:t> buňka (nukleoid - kruhová DNA, </a:t>
            </a:r>
            <a:r>
              <a:rPr lang="cs-CZ" dirty="0" err="1" smtClean="0"/>
              <a:t>plazmidy</a:t>
            </a:r>
            <a:r>
              <a:rPr lang="cs-CZ" dirty="0" smtClean="0"/>
              <a:t> – malé molekuly DNA, ribozomy, membrána, buněčná stěna – </a:t>
            </a:r>
            <a:r>
              <a:rPr lang="cs-CZ" dirty="0" err="1" smtClean="0"/>
              <a:t>peptidoglykany</a:t>
            </a:r>
            <a:r>
              <a:rPr lang="cs-CZ" dirty="0" smtClean="0"/>
              <a:t>, kapsula – slizové pouzdro)</a:t>
            </a:r>
          </a:p>
          <a:p>
            <a:r>
              <a:rPr lang="cs-CZ" dirty="0" smtClean="0"/>
              <a:t>Rozmnožování dělením, možnost konjugace - spájení</a:t>
            </a:r>
          </a:p>
          <a:p>
            <a:r>
              <a:rPr lang="cs-CZ" dirty="0" smtClean="0"/>
              <a:t>Tvorba </a:t>
            </a:r>
            <a:r>
              <a:rPr lang="cs-CZ" dirty="0" err="1" smtClean="0"/>
              <a:t>spór</a:t>
            </a:r>
            <a:r>
              <a:rPr lang="cs-CZ" dirty="0" smtClean="0"/>
              <a:t> (sporulace): co nejvíc zahuštěná a vysušená protoplazma obklopena několika obaly </a:t>
            </a:r>
            <a:r>
              <a:rPr lang="cs-CZ" dirty="0" smtClean="0">
                <a:sym typeface="Wingdings" pitchFamily="2" charset="2"/>
              </a:rPr>
              <a:t> vysoká odolnost fyzikálním podmínkám (teplota, záření)</a:t>
            </a:r>
          </a:p>
          <a:p>
            <a:pPr>
              <a:buNone/>
            </a:pPr>
            <a:r>
              <a:rPr lang="cs-CZ" dirty="0" smtClean="0">
                <a:sym typeface="Wingdings" pitchFamily="2" charset="2"/>
              </a:rPr>
              <a:t>                  - </a:t>
            </a:r>
            <a:r>
              <a:rPr lang="cs-CZ" dirty="0" err="1" smtClean="0">
                <a:sym typeface="Wingdings" pitchFamily="2" charset="2"/>
              </a:rPr>
              <a:t>Bacillus</a:t>
            </a:r>
            <a:r>
              <a:rPr lang="cs-CZ" dirty="0" smtClean="0">
                <a:sym typeface="Wingdings" pitchFamily="2" charset="2"/>
              </a:rPr>
              <a:t>, Clostridium </a:t>
            </a:r>
            <a:endParaRPr lang="cs-CZ" dirty="0" smtClean="0"/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Mají různý tvar: kok, tyčinka,vibrio, spirila, </a:t>
            </a:r>
            <a:r>
              <a:rPr lang="cs-CZ" dirty="0" err="1" smtClean="0"/>
              <a:t>spirocheta</a:t>
            </a:r>
            <a:r>
              <a:rPr lang="cs-CZ" dirty="0" smtClean="0"/>
              <a:t>, bičíkaté, aktinomycety (</a:t>
            </a:r>
            <a:r>
              <a:rPr lang="cs-CZ" dirty="0" err="1" smtClean="0"/>
              <a:t>Streptomyces</a:t>
            </a:r>
            <a:r>
              <a:rPr lang="cs-CZ" dirty="0" smtClean="0"/>
              <a:t> – </a:t>
            </a:r>
            <a:r>
              <a:rPr lang="cs-CZ" dirty="0" err="1" smtClean="0"/>
              <a:t>antiobiotikum</a:t>
            </a:r>
            <a:r>
              <a:rPr lang="cs-CZ" dirty="0" smtClean="0"/>
              <a:t>), mykobakterie </a:t>
            </a:r>
          </a:p>
          <a:p>
            <a:endParaRPr lang="cs-CZ" dirty="0" smtClean="0"/>
          </a:p>
          <a:p>
            <a:r>
              <a:rPr lang="cs-CZ" dirty="0" smtClean="0"/>
              <a:t>Vyskytují se všude, podmínkou je vlhkost</a:t>
            </a:r>
          </a:p>
          <a:p>
            <a:r>
              <a:rPr lang="cs-CZ" dirty="0" smtClean="0"/>
              <a:t>Symbiotické bakterie – pomáhají s trávením, výživou i obranou organismu (živočichové i rostliny)</a:t>
            </a:r>
          </a:p>
          <a:p>
            <a:pPr>
              <a:buNone/>
            </a:pPr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2600" y="3285067"/>
            <a:ext cx="5359400" cy="357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83500" y="0"/>
            <a:ext cx="4508500" cy="353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27312" y="557348"/>
            <a:ext cx="8596668" cy="13208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4634" y="1474789"/>
            <a:ext cx="8596668" cy="3880773"/>
          </a:xfrm>
        </p:spPr>
        <p:txBody>
          <a:bodyPr/>
          <a:lstStyle/>
          <a:p>
            <a:r>
              <a:rPr lang="cs-CZ" dirty="0" smtClean="0"/>
              <a:t>Podle výživy můžeme rozdělit bakterie na </a:t>
            </a:r>
          </a:p>
          <a:p>
            <a:pPr>
              <a:buNone/>
            </a:pPr>
            <a:r>
              <a:rPr lang="cs-CZ" dirty="0" smtClean="0"/>
              <a:t>          - </a:t>
            </a:r>
            <a:r>
              <a:rPr lang="cs-CZ" dirty="0" err="1" smtClean="0"/>
              <a:t>Fototrofní</a:t>
            </a:r>
            <a:r>
              <a:rPr lang="cs-CZ" dirty="0" smtClean="0"/>
              <a:t> (</a:t>
            </a:r>
            <a:r>
              <a:rPr lang="cs-CZ" dirty="0" err="1" smtClean="0"/>
              <a:t>fotosyntetizují</a:t>
            </a:r>
            <a:r>
              <a:rPr lang="cs-CZ" dirty="0" smtClean="0"/>
              <a:t>)</a:t>
            </a:r>
          </a:p>
          <a:p>
            <a:pPr>
              <a:buNone/>
            </a:pPr>
            <a:r>
              <a:rPr lang="cs-CZ" dirty="0" smtClean="0"/>
              <a:t>          - </a:t>
            </a:r>
            <a:r>
              <a:rPr lang="cs-CZ" dirty="0" err="1" smtClean="0"/>
              <a:t>Chemolitotrofní</a:t>
            </a:r>
            <a:r>
              <a:rPr lang="cs-CZ" dirty="0" smtClean="0"/>
              <a:t> (bakterie sirné, vodíkové, železité, nitrifikační)</a:t>
            </a:r>
          </a:p>
          <a:p>
            <a:pPr>
              <a:buNone/>
            </a:pPr>
            <a:r>
              <a:rPr lang="cs-CZ" dirty="0" smtClean="0"/>
              <a:t>          - </a:t>
            </a:r>
            <a:r>
              <a:rPr lang="cs-CZ" dirty="0" err="1" smtClean="0"/>
              <a:t>Chemoorganotrofní</a:t>
            </a:r>
            <a:r>
              <a:rPr lang="cs-CZ" dirty="0" smtClean="0"/>
              <a:t>  (</a:t>
            </a:r>
            <a:r>
              <a:rPr lang="cs-CZ" dirty="0" err="1" smtClean="0"/>
              <a:t>saprofyti</a:t>
            </a:r>
            <a:r>
              <a:rPr lang="cs-CZ" dirty="0" smtClean="0"/>
              <a:t> a paraziti)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3048000"/>
            <a:ext cx="5715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47900" y="3438625"/>
            <a:ext cx="3060700" cy="34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90334" y="520700"/>
            <a:ext cx="8596668" cy="1320800"/>
          </a:xfrm>
        </p:spPr>
        <p:txBody>
          <a:bodyPr/>
          <a:lstStyle/>
          <a:p>
            <a:r>
              <a:rPr lang="cs-CZ" dirty="0" smtClean="0"/>
              <a:t>Bakterie v půdě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5304366" cy="3880773"/>
          </a:xfrm>
        </p:spPr>
        <p:txBody>
          <a:bodyPr/>
          <a:lstStyle/>
          <a:p>
            <a:r>
              <a:rPr lang="cs-CZ" b="1" dirty="0" smtClean="0"/>
              <a:t>Saprofytické</a:t>
            </a:r>
            <a:r>
              <a:rPr lang="cs-CZ" dirty="0" smtClean="0"/>
              <a:t>: živí se organickými látkami, produkují amoniak</a:t>
            </a:r>
          </a:p>
          <a:p>
            <a:endParaRPr lang="cs-CZ" dirty="0" smtClean="0"/>
          </a:p>
          <a:p>
            <a:r>
              <a:rPr lang="cs-CZ" b="1" dirty="0" smtClean="0"/>
              <a:t>Nitrifikační</a:t>
            </a:r>
            <a:r>
              <a:rPr lang="cs-CZ" dirty="0" smtClean="0"/>
              <a:t>: vrhají se na amoniak a oxidují ho</a:t>
            </a:r>
          </a:p>
          <a:p>
            <a:pPr>
              <a:buNone/>
            </a:pPr>
            <a:endParaRPr lang="cs-CZ" dirty="0" smtClean="0"/>
          </a:p>
          <a:p>
            <a:r>
              <a:rPr lang="cs-CZ" b="1" dirty="0" smtClean="0"/>
              <a:t>Denitrifikační</a:t>
            </a:r>
            <a:r>
              <a:rPr lang="cs-CZ" dirty="0" smtClean="0"/>
              <a:t>: rozkládají oxid dusný a vypouštějí do ovzduší amoniak</a:t>
            </a:r>
          </a:p>
          <a:p>
            <a:pPr>
              <a:buNone/>
            </a:pPr>
            <a:endParaRPr lang="cs-CZ" dirty="0" smtClean="0"/>
          </a:p>
          <a:p>
            <a:r>
              <a:rPr lang="cs-CZ" b="1" dirty="0" smtClean="0"/>
              <a:t>Nitrogenní</a:t>
            </a:r>
            <a:r>
              <a:rPr lang="cs-CZ" dirty="0" smtClean="0"/>
              <a:t>: vážou vzdušný dusík (hlízkové bakterie žijící v symbióze s bobovitými rostlinami)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18400" y="3810000"/>
            <a:ext cx="4838700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8133" y="0"/>
            <a:ext cx="5113867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29300" y="5334000"/>
            <a:ext cx="3048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39434" y="558800"/>
            <a:ext cx="8596668" cy="1320800"/>
          </a:xfrm>
        </p:spPr>
        <p:txBody>
          <a:bodyPr/>
          <a:lstStyle/>
          <a:p>
            <a:r>
              <a:rPr lang="cs-CZ" dirty="0" smtClean="0"/>
              <a:t>Průmyslově využitelné bakterie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765300"/>
            <a:ext cx="6498166" cy="4902199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Bakterie mléčného kvašení (</a:t>
            </a:r>
            <a:r>
              <a:rPr lang="cs-CZ" dirty="0" err="1" smtClean="0"/>
              <a:t>Lactobacillus</a:t>
            </a:r>
            <a:r>
              <a:rPr lang="cs-CZ" dirty="0" smtClean="0"/>
              <a:t>, </a:t>
            </a:r>
            <a:r>
              <a:rPr lang="cs-CZ" dirty="0" err="1" smtClean="0"/>
              <a:t>Acetobacter</a:t>
            </a:r>
            <a:r>
              <a:rPr lang="cs-CZ" dirty="0" smtClean="0"/>
              <a:t>)</a:t>
            </a:r>
            <a:r>
              <a:rPr lang="cs-CZ" dirty="0" smtClean="0">
                <a:sym typeface="Wingdings" pitchFamily="2" charset="2"/>
              </a:rPr>
              <a:t>, využívají se k výrobě jogurtů, sýrů, octu, léčiv (antibiotika)</a:t>
            </a:r>
          </a:p>
          <a:p>
            <a:endParaRPr lang="cs-CZ" dirty="0" smtClean="0"/>
          </a:p>
          <a:p>
            <a:r>
              <a:rPr lang="cs-CZ" dirty="0" smtClean="0"/>
              <a:t>Výroba organických kyselin – octová, citrónová</a:t>
            </a:r>
          </a:p>
          <a:p>
            <a:r>
              <a:rPr lang="cs-CZ" dirty="0" smtClean="0"/>
              <a:t>Výroba aminokyselin</a:t>
            </a:r>
          </a:p>
          <a:p>
            <a:r>
              <a:rPr lang="cs-CZ" dirty="0" smtClean="0"/>
              <a:t>Geneticky modifikované střevní bakterie (</a:t>
            </a:r>
            <a:r>
              <a:rPr lang="cs-CZ" dirty="0" err="1" smtClean="0"/>
              <a:t>Escherichia</a:t>
            </a:r>
            <a:r>
              <a:rPr lang="cs-CZ" dirty="0" smtClean="0"/>
              <a:t> </a:t>
            </a:r>
            <a:r>
              <a:rPr lang="cs-CZ" dirty="0" err="1" smtClean="0"/>
              <a:t>coli</a:t>
            </a:r>
            <a:r>
              <a:rPr lang="cs-CZ" dirty="0" smtClean="0"/>
              <a:t>) </a:t>
            </a:r>
            <a:r>
              <a:rPr lang="cs-CZ" dirty="0" smtClean="0">
                <a:sym typeface="Wingdings" pitchFamily="2" charset="2"/>
              </a:rPr>
              <a:t> vznik inzulínu, růstového hormonu</a:t>
            </a:r>
          </a:p>
          <a:p>
            <a:r>
              <a:rPr lang="cs-CZ" dirty="0" smtClean="0">
                <a:sym typeface="Wingdings" pitchFamily="2" charset="2"/>
              </a:rPr>
              <a:t>Zpracování rud</a:t>
            </a:r>
          </a:p>
          <a:p>
            <a:endParaRPr lang="cs-CZ" dirty="0" smtClean="0">
              <a:sym typeface="Wingdings" pitchFamily="2" charset="2"/>
            </a:endParaRPr>
          </a:p>
          <a:p>
            <a:r>
              <a:rPr lang="cs-CZ" dirty="0" smtClean="0">
                <a:sym typeface="Wingdings" pitchFamily="2" charset="2"/>
              </a:rPr>
              <a:t>Rozklad organické hmoty, kompostování  rozklad složitých látek na jednoduché anorganické sloučenin, které jsou živinami pro rostliny </a:t>
            </a:r>
          </a:p>
          <a:p>
            <a:r>
              <a:rPr lang="cs-CZ" dirty="0" smtClean="0">
                <a:sym typeface="Wingdings" pitchFamily="2" charset="2"/>
              </a:rPr>
              <a:t>Čističky odpadních vod (aerobní nebo půdní bakterie)</a:t>
            </a:r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05470" y="622300"/>
            <a:ext cx="272142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0200" y="4302315"/>
            <a:ext cx="4241800" cy="2555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75475" y="2577826"/>
            <a:ext cx="5216525" cy="1651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77634" y="508000"/>
            <a:ext cx="8596668" cy="1320800"/>
          </a:xfrm>
        </p:spPr>
        <p:txBody>
          <a:bodyPr/>
          <a:lstStyle/>
          <a:p>
            <a:r>
              <a:rPr lang="cs-CZ" dirty="0" smtClean="0"/>
              <a:t>Patogenní bakterie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498599"/>
            <a:ext cx="8596668" cy="4889501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Vyvolávají nemoci, ale není jich mnoho</a:t>
            </a:r>
          </a:p>
          <a:p>
            <a:r>
              <a:rPr lang="cs-CZ" dirty="0" smtClean="0"/>
              <a:t>Napadají a rozrušují tkáně, tvorba toxinů</a:t>
            </a:r>
          </a:p>
          <a:p>
            <a:r>
              <a:rPr lang="cs-CZ" dirty="0" smtClean="0"/>
              <a:t>Dýchací soustava (kapénky): TBC, angína, bronchitida, záněty průdušek, plic, záškrt, černý kašel, antrax</a:t>
            </a:r>
          </a:p>
          <a:p>
            <a:r>
              <a:rPr lang="cs-CZ" dirty="0" smtClean="0"/>
              <a:t>Nervová soustava: meningitidy, borelióza, tetanus, botulismus</a:t>
            </a:r>
          </a:p>
          <a:p>
            <a:r>
              <a:rPr lang="cs-CZ" dirty="0" smtClean="0"/>
              <a:t>Trávicí soustava (potrava, voda): salmonela, žaludeční vředy, cholera, úplavice, odvápnění skloviny - zubní kaz (působením mléčných bakterií – </a:t>
            </a:r>
            <a:r>
              <a:rPr lang="cs-CZ" dirty="0" err="1" smtClean="0"/>
              <a:t>laktobacily</a:t>
            </a:r>
            <a:r>
              <a:rPr lang="cs-CZ" dirty="0" smtClean="0"/>
              <a:t>)</a:t>
            </a:r>
          </a:p>
          <a:p>
            <a:r>
              <a:rPr lang="cs-CZ" dirty="0" smtClean="0"/>
              <a:t>Pohlavní soustava: kapavka, syfilis</a:t>
            </a:r>
          </a:p>
          <a:p>
            <a:r>
              <a:rPr lang="cs-CZ" dirty="0" smtClean="0"/>
              <a:t>Kůže: hnisání ran (stafylokoky), tetanus </a:t>
            </a:r>
          </a:p>
          <a:p>
            <a:r>
              <a:rPr lang="cs-CZ" dirty="0" smtClean="0"/>
              <a:t>Celý organismus: spála, mor, červenka</a:t>
            </a:r>
          </a:p>
          <a:p>
            <a:endParaRPr lang="cs-CZ" dirty="0" smtClean="0"/>
          </a:p>
          <a:p>
            <a:r>
              <a:rPr lang="cs-CZ" dirty="0" smtClean="0"/>
              <a:t>Hygiena důležitá jako prevence (sterilizace, převaření, UV, dezinfekce)</a:t>
            </a:r>
          </a:p>
          <a:p>
            <a:r>
              <a:rPr lang="cs-CZ" dirty="0" smtClean="0"/>
              <a:t>Louis Pasteur, Robert Koch</a:t>
            </a:r>
          </a:p>
          <a:p>
            <a:r>
              <a:rPr lang="cs-CZ" dirty="0" smtClean="0"/>
              <a:t>K léčbě se užívají antibiotika (A. </a:t>
            </a:r>
            <a:r>
              <a:rPr lang="cs-CZ" dirty="0" err="1" smtClean="0"/>
              <a:t>Fleming</a:t>
            </a:r>
            <a:r>
              <a:rPr lang="cs-CZ" dirty="0" smtClean="0"/>
              <a:t> – objev 1928), dezinfekce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9800" y="0"/>
            <a:ext cx="3600000" cy="442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35938" y="3810000"/>
            <a:ext cx="21431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7626</TotalTime>
  <Words>758</Words>
  <Application>Microsoft Office PowerPoint</Application>
  <PresentationFormat>Vlastní</PresentationFormat>
  <Paragraphs>123</Paragraphs>
  <Slides>14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Fazeta</vt:lpstr>
      <vt:lpstr>Snímek 1</vt:lpstr>
      <vt:lpstr>Nebuněčné a prokaryotní organismy</vt:lpstr>
      <vt:lpstr>Prokaryotní organismy</vt:lpstr>
      <vt:lpstr>Snímek 4</vt:lpstr>
      <vt:lpstr>Bacteria </vt:lpstr>
      <vt:lpstr>Snímek 6</vt:lpstr>
      <vt:lpstr>Bakterie v půdě</vt:lpstr>
      <vt:lpstr>Průmyslově využitelné bakterie</vt:lpstr>
      <vt:lpstr>Patogenní bakterie</vt:lpstr>
      <vt:lpstr>Snímek 10</vt:lpstr>
      <vt:lpstr>Escherichia coli</vt:lpstr>
      <vt:lpstr>Sinice</vt:lpstr>
      <vt:lpstr>Snímek 13</vt:lpstr>
      <vt:lpstr>Snímek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buněčné biologie</dc:title>
  <dc:creator>Zdena</dc:creator>
  <cp:lastModifiedBy>Pocitac</cp:lastModifiedBy>
  <cp:revision>47</cp:revision>
  <dcterms:created xsi:type="dcterms:W3CDTF">2022-11-16T09:46:08Z</dcterms:created>
  <dcterms:modified xsi:type="dcterms:W3CDTF">2023-01-04T14:16:31Z</dcterms:modified>
</cp:coreProperties>
</file>