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sldIdLst>
    <p:sldId id="278" r:id="rId2"/>
    <p:sldId id="257" r:id="rId3"/>
    <p:sldId id="258" r:id="rId4"/>
    <p:sldId id="264" r:id="rId5"/>
    <p:sldId id="290" r:id="rId6"/>
    <p:sldId id="288" r:id="rId7"/>
    <p:sldId id="289" r:id="rId8"/>
    <p:sldId id="292" r:id="rId9"/>
    <p:sldId id="293" r:id="rId10"/>
    <p:sldId id="296" r:id="rId11"/>
    <p:sldId id="298" r:id="rId12"/>
    <p:sldId id="303" r:id="rId13"/>
    <p:sldId id="304" r:id="rId14"/>
    <p:sldId id="305" r:id="rId15"/>
    <p:sldId id="306" r:id="rId16"/>
    <p:sldId id="297" r:id="rId17"/>
    <p:sldId id="295" r:id="rId18"/>
    <p:sldId id="301" r:id="rId19"/>
    <p:sldId id="299" r:id="rId20"/>
    <p:sldId id="300" r:id="rId21"/>
    <p:sldId id="302" r:id="rId22"/>
    <p:sldId id="277" r:id="rId23"/>
    <p:sldId id="286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B247A3B-8078-4D56-92B3-3918CB318F92}">
          <p14:sldIdLst>
            <p14:sldId id="278"/>
            <p14:sldId id="257"/>
            <p14:sldId id="258"/>
            <p14:sldId id="264"/>
            <p14:sldId id="290"/>
            <p14:sldId id="288"/>
            <p14:sldId id="289"/>
            <p14:sldId id="292"/>
            <p14:sldId id="293"/>
            <p14:sldId id="296"/>
            <p14:sldId id="298"/>
            <p14:sldId id="303"/>
            <p14:sldId id="304"/>
            <p14:sldId id="305"/>
            <p14:sldId id="306"/>
            <p14:sldId id="297"/>
            <p14:sldId id="295"/>
            <p14:sldId id="301"/>
          </p14:sldIdLst>
        </p14:section>
        <p14:section name="Oddíl bez názvu" id="{A0861753-5143-4A1E-A033-3C78C38730B9}">
          <p14:sldIdLst>
            <p14:sldId id="299"/>
            <p14:sldId id="300"/>
            <p14:sldId id="302"/>
            <p14:sldId id="277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8A9"/>
    <a:srgbClr val="AAD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5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A9F7-CC66-4C10-A297-255F43A0DD66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505E-55F5-44F2-82A2-30C5457D8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3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52602-4FBA-4417-BBDE-CB38B2FEF763}" type="datetime1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41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EAB95B-5433-479F-AE0A-381752DB3FF2}" type="datetime1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09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842903-EBB9-4694-903B-AAEC811BBF77}" type="datetime1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67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878B20-970D-4F49-B4A5-020BDD15F84C}" type="datetime1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48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4622E-3B2F-49B6-9E83-C5D9205DBD3D}" type="datetime1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65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C8B7A-C6AE-43D9-B02A-A5692B0F651E}" type="datetime1">
              <a:rPr lang="cs-CZ" smtClean="0"/>
              <a:t>03.10.2022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08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2F3A9-8E60-4048-87D3-1CB6D595AF86}" type="datetime1">
              <a:rPr lang="cs-CZ" smtClean="0"/>
              <a:t>03.10.2022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21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7DB566-342B-4F1D-9132-93DC62019A0A}" type="datetime1">
              <a:rPr lang="cs-CZ" smtClean="0"/>
              <a:t>03.10.2022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3630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77D8C-843C-4775-BCAA-EAC20D79A883}" type="datetime1">
              <a:rPr lang="cs-CZ" smtClean="0"/>
              <a:t>03.10.2022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10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3B64E1-B4B9-4D83-AF0A-180059F6A113}" type="datetime1">
              <a:rPr lang="cs-CZ" smtClean="0"/>
              <a:t>03.10.2022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55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800861-805B-40A5-93F8-1EDC474A964D}" type="datetime1">
              <a:rPr lang="cs-CZ" smtClean="0"/>
              <a:t>03.10.2022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73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754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69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xpixel.net/Face-Happy-Smiley-Smile-Emoji-Emotion-Emoticon-544964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58564" y="-31749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4206887" y="1684260"/>
            <a:ext cx="3395554" cy="368059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611669" y="1289690"/>
            <a:ext cx="3183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ANGLICKÝ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 rot="5400000">
            <a:off x="7141022" y="3257006"/>
            <a:ext cx="17187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JAZYK</a:t>
            </a:r>
            <a:endParaRPr lang="cs-CZ" sz="3200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Kamila Tišlerová, Ph.D.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78EA7-934B-8848-B564-465AEDE5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912" y="365125"/>
            <a:ext cx="8734887" cy="1325563"/>
          </a:xfrm>
        </p:spPr>
        <p:txBody>
          <a:bodyPr/>
          <a:lstStyle/>
          <a:p>
            <a:r>
              <a:rPr lang="cs-CZ" dirty="0" err="1"/>
              <a:t>Travel</a:t>
            </a:r>
            <a:r>
              <a:rPr lang="cs-CZ" dirty="0"/>
              <a:t> </a:t>
            </a:r>
            <a:r>
              <a:rPr lang="cs-CZ" dirty="0" err="1"/>
              <a:t>experiences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3435FB-3F5A-A503-6B9A-2BC6038E5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ever</a:t>
            </a:r>
            <a:r>
              <a:rPr lang="cs-CZ" dirty="0"/>
              <a:t> </a:t>
            </a:r>
            <a:r>
              <a:rPr lang="cs-CZ" dirty="0" err="1"/>
              <a:t>been</a:t>
            </a:r>
            <a:r>
              <a:rPr lang="cs-CZ" dirty="0"/>
              <a:t> to…?</a:t>
            </a:r>
          </a:p>
          <a:p>
            <a:r>
              <a:rPr lang="cs-CZ" dirty="0"/>
              <a:t>I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been</a:t>
            </a:r>
            <a:r>
              <a:rPr lang="cs-CZ" dirty="0"/>
              <a:t> to…..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4400" b="1" dirty="0">
                <a:solidFill>
                  <a:schemeClr val="bg1">
                    <a:lumMod val="50000"/>
                  </a:schemeClr>
                </a:solidFill>
              </a:rPr>
              <a:t>www……</a:t>
            </a:r>
            <a:r>
              <a:rPr lang="cs-CZ" sz="4400" b="1" dirty="0" err="1">
                <a:solidFill>
                  <a:schemeClr val="bg1">
                    <a:lumMod val="50000"/>
                  </a:schemeClr>
                </a:solidFill>
              </a:rPr>
              <a:t>travel</a:t>
            </a:r>
            <a:r>
              <a:rPr lang="cs-CZ" sz="4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bg1">
                    <a:lumMod val="50000"/>
                  </a:schemeClr>
                </a:solidFill>
              </a:rPr>
              <a:t>stories</a:t>
            </a:r>
            <a:endParaRPr lang="cs-CZ" sz="44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44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4400" b="1" dirty="0">
                <a:solidFill>
                  <a:schemeClr val="bg1">
                    <a:lumMod val="50000"/>
                  </a:schemeClr>
                </a:solidFill>
              </a:rPr>
              <a:t>https://www.youtube.com/watch?v=89eKNB2Ujw0&amp;ab_channel=BuzzFeedVideo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2DBB75B-C636-161E-8B6A-6E211CEB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58CAFC7-2AB3-D632-5DAD-9E7B8AF68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12D1D45-1889-269C-E1E5-B8B9C82D8F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4000" y="261899"/>
            <a:ext cx="1465580" cy="6032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356E701-3555-F78C-1868-A518FD165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90516" y="1121970"/>
            <a:ext cx="3503720" cy="35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32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D36295-1F7A-37EF-CEBD-A6BEE847D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530" y="4573141"/>
            <a:ext cx="10515600" cy="1325563"/>
          </a:xfrm>
        </p:spPr>
        <p:txBody>
          <a:bodyPr>
            <a:normAutofit/>
          </a:bodyPr>
          <a:lstStyle/>
          <a:p>
            <a:r>
              <a:rPr lang="cs-CZ" sz="2400" dirty="0"/>
              <a:t>https://www.gym-karvina.cz/userfiles/231/travelling_-_vocabulary.pdf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9EE50B-3179-FF3E-3434-43B5BE121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A3C1DD-AC6D-2B4A-DDEC-693CC6150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11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787E23A-68B8-7AB1-A25D-B313D8507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516" y="1793290"/>
            <a:ext cx="1938622" cy="204905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571C8FF-5DA9-1766-E11A-330BD53CDB6A}"/>
              </a:ext>
            </a:extLst>
          </p:cNvPr>
          <p:cNvSpPr txBox="1"/>
          <p:nvPr/>
        </p:nvSpPr>
        <p:spPr>
          <a:xfrm>
            <a:off x="1740023" y="1793290"/>
            <a:ext cx="42757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err="1">
                <a:solidFill>
                  <a:schemeClr val="accent5">
                    <a:lumMod val="75000"/>
                  </a:schemeClr>
                </a:solidFill>
              </a:rPr>
              <a:t>Travel</a:t>
            </a:r>
            <a:r>
              <a:rPr lang="cs-CZ" sz="4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accent5">
                    <a:lumMod val="75000"/>
                  </a:schemeClr>
                </a:solidFill>
              </a:rPr>
              <a:t>vocabulary</a:t>
            </a:r>
            <a:endParaRPr lang="cs-CZ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78EE97C-360F-523E-41AD-F6D627FFE4A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4000" y="23719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94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216AB6-5BB3-82A4-D6D7-B2B6E7694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2441D92-B63E-B139-9E1B-AA2B17A6B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42" t="26372" r="62991" b="9527"/>
          <a:stretch/>
        </p:blipFill>
        <p:spPr>
          <a:xfrm>
            <a:off x="1634971" y="-54387"/>
            <a:ext cx="8922058" cy="6547262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2F09E12-9AEA-E143-7F17-6C583DE0E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EAB7F0-8FA2-ED2E-EDB4-4B26BBEA4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24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C12029-6122-1FF2-76E2-CBD462CE0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ACE2F7D-AFC9-037E-7C98-F5D619E46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130" t="20369" r="63395" b="28002"/>
          <a:stretch/>
        </p:blipFill>
        <p:spPr>
          <a:xfrm>
            <a:off x="2157273" y="683581"/>
            <a:ext cx="9337251" cy="5539667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78675BF-17BD-AA98-B689-EECF9470C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B1DC458-2FE4-1DFD-6F13-C14FCCF3B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232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62FBB6-DE6B-8B92-218E-63A5455E6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D81C743-9677-16F4-E5DB-BFAEEB4E8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713" t="24871" r="63480" b="11492"/>
          <a:stretch/>
        </p:blipFill>
        <p:spPr>
          <a:xfrm>
            <a:off x="2380694" y="187060"/>
            <a:ext cx="8387920" cy="6305815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B69FFDE-F447-9D95-7084-34AC0F8D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4AB9C10-10B0-6744-A531-EB95A670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845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4550B7-D74D-AA74-69CB-C85F9D25A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450A0EB-DEC8-DB20-6FFE-9F139A2DA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37" t="30650" r="64746" b="12993"/>
          <a:stretch/>
        </p:blipFill>
        <p:spPr>
          <a:xfrm>
            <a:off x="2627791" y="634752"/>
            <a:ext cx="8915304" cy="6086723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981C1F4-FB8B-E4A3-1F7D-F72B7C593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961C2CB-57D9-01ED-18C4-417002F9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260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80FFC8-F439-9F3D-5731-A20F80B1A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   </a:t>
            </a:r>
            <a:r>
              <a:rPr lang="cs-CZ" dirty="0" err="1"/>
              <a:t>Searching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flight</a:t>
            </a:r>
            <a:r>
              <a:rPr lang="cs-CZ" dirty="0"/>
              <a:t> </a:t>
            </a:r>
            <a:r>
              <a:rPr lang="cs-CZ" dirty="0" err="1"/>
              <a:t>tickets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51055B3-24FF-8EE2-1C9B-6A3A9E069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2449" y="1690688"/>
            <a:ext cx="4038138" cy="3710255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B3D9FE0-B1CE-09D7-BBB3-879353193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16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1C5DA5E-3067-16D2-055E-BC7EA00EC955}"/>
              </a:ext>
            </a:extLst>
          </p:cNvPr>
          <p:cNvSpPr txBox="1"/>
          <p:nvPr/>
        </p:nvSpPr>
        <p:spPr>
          <a:xfrm>
            <a:off x="6871317" y="1828800"/>
            <a:ext cx="39239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Arrival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Departure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Destination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Check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-in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Baggage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check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-in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bag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cabin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bag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Hidden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fees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Fast track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Gate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, go to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gate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Boarding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Itinerary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A4724A6-6433-CB45-D8D3-883C6793DC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4000" y="261899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93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FB2222-B1D6-6F11-1EB3-ECAA3952B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450" y="365125"/>
            <a:ext cx="8193350" cy="1325563"/>
          </a:xfrm>
        </p:spPr>
        <p:txBody>
          <a:bodyPr/>
          <a:lstStyle/>
          <a:p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Planning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trip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- LONDON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BF99371-27DA-899A-437C-C407D2D1A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18751" y="6317478"/>
            <a:ext cx="4114800" cy="365125"/>
          </a:xfrm>
        </p:spPr>
        <p:txBody>
          <a:bodyPr/>
          <a:lstStyle/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www.visitlondon.com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D9835BD-CE45-220C-6CFE-D2B896056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17</a:t>
            </a:fld>
            <a:endParaRPr lang="cs-CZ"/>
          </a:p>
        </p:txBody>
      </p:sp>
      <p:pic>
        <p:nvPicPr>
          <p:cNvPr id="6" name="Zástupný obsah 7">
            <a:extLst>
              <a:ext uri="{FF2B5EF4-FFF2-40B4-BE49-F238E27FC236}">
                <a16:creationId xmlns:a16="http://schemas.microsoft.com/office/drawing/2014/main" id="{DB0D218F-E524-0077-A0B7-4CC64BB02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32" t="12864" r="58920" b="16447"/>
          <a:stretch/>
        </p:blipFill>
        <p:spPr>
          <a:xfrm>
            <a:off x="1720698" y="1425632"/>
            <a:ext cx="8193350" cy="488468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18EF2AD-C2D4-4EBC-002E-AC0131C9ACE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4000" y="23719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72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18</a:t>
            </a:fld>
            <a:endParaRPr lang="cs-CZ"/>
          </a:p>
        </p:txBody>
      </p:sp>
      <p:sp>
        <p:nvSpPr>
          <p:cNvPr id="6" name="object 2"/>
          <p:cNvSpPr>
            <a:spLocks/>
          </p:cNvSpPr>
          <p:nvPr/>
        </p:nvSpPr>
        <p:spPr>
          <a:xfrm>
            <a:off x="429124" y="612000"/>
            <a:ext cx="11520000" cy="5760000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AAD03A"/>
          </a:solidFill>
        </p:spPr>
        <p:txBody>
          <a:bodyPr wrap="square" lIns="0" tIns="0" rIns="0" bIns="0" rtlCol="0"/>
          <a:lstStyle/>
          <a:p>
            <a:r>
              <a:rPr lang="cs-CZ" dirty="0"/>
              <a:t>https://www.youtube.com/watch?v=464puoD09dM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3117764-7BF9-B976-5A06-B73012F896AE}"/>
              </a:ext>
            </a:extLst>
          </p:cNvPr>
          <p:cNvSpPr txBox="1"/>
          <p:nvPr/>
        </p:nvSpPr>
        <p:spPr>
          <a:xfrm>
            <a:off x="3568824" y="2894121"/>
            <a:ext cx="43961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err="1">
                <a:solidFill>
                  <a:schemeClr val="bg1"/>
                </a:solidFill>
              </a:rPr>
              <a:t>Watch</a:t>
            </a:r>
            <a:r>
              <a:rPr lang="cs-CZ" sz="4400" dirty="0">
                <a:solidFill>
                  <a:schemeClr val="bg1"/>
                </a:solidFill>
              </a:rPr>
              <a:t> and </a:t>
            </a:r>
            <a:r>
              <a:rPr lang="cs-CZ" sz="4400" dirty="0" err="1">
                <a:solidFill>
                  <a:schemeClr val="bg1"/>
                </a:solidFill>
              </a:rPr>
              <a:t>discuss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23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50222" y="400843"/>
            <a:ext cx="10515600" cy="1325563"/>
          </a:xfrm>
        </p:spPr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 </a:t>
            </a:r>
            <a:r>
              <a:rPr lang="cs-CZ" dirty="0" err="1"/>
              <a:t>Explain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to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classmates</a:t>
            </a:r>
            <a:r>
              <a:rPr lang="cs-CZ" dirty="0"/>
              <a:t> (</a:t>
            </a:r>
            <a:r>
              <a:rPr lang="cs-CZ" dirty="0" err="1"/>
              <a:t>presentation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Couchsurfing</a:t>
            </a:r>
            <a:endParaRPr lang="cs-CZ" dirty="0"/>
          </a:p>
          <a:p>
            <a:r>
              <a:rPr lang="cs-CZ" dirty="0"/>
              <a:t>Air </a:t>
            </a:r>
            <a:r>
              <a:rPr lang="cs-CZ" dirty="0" err="1"/>
              <a:t>bnb</a:t>
            </a:r>
            <a:endParaRPr lang="cs-CZ" dirty="0"/>
          </a:p>
          <a:p>
            <a:r>
              <a:rPr lang="cs-CZ" dirty="0" err="1"/>
              <a:t>Home</a:t>
            </a:r>
            <a:r>
              <a:rPr lang="cs-CZ" dirty="0"/>
              <a:t> swap (gumtree.com – </a:t>
            </a:r>
            <a:r>
              <a:rPr lang="cs-CZ" dirty="0" err="1"/>
              <a:t>property</a:t>
            </a:r>
            <a:r>
              <a:rPr lang="cs-CZ" dirty="0"/>
              <a:t>)</a:t>
            </a:r>
          </a:p>
          <a:p>
            <a:r>
              <a:rPr lang="cs-CZ" dirty="0" err="1"/>
              <a:t>Worldee</a:t>
            </a:r>
            <a:r>
              <a:rPr lang="cs-CZ" dirty="0"/>
              <a:t>,…</a:t>
            </a:r>
          </a:p>
          <a:p>
            <a:r>
              <a:rPr lang="cs-CZ" dirty="0" err="1"/>
              <a:t>Home</a:t>
            </a:r>
            <a:r>
              <a:rPr lang="cs-CZ" dirty="0"/>
              <a:t>/</a:t>
            </a:r>
            <a:r>
              <a:rPr lang="cs-CZ" dirty="0" err="1"/>
              <a:t>pet</a:t>
            </a:r>
            <a:r>
              <a:rPr lang="cs-CZ" dirty="0"/>
              <a:t> </a:t>
            </a:r>
            <a:r>
              <a:rPr lang="cs-CZ" dirty="0" err="1"/>
              <a:t>sitting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19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8EF2AD-C2D4-4EBC-002E-AC0131C9AC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4000" y="237193"/>
            <a:ext cx="1465580" cy="603250"/>
          </a:xfrm>
          <a:prstGeom prst="rect">
            <a:avLst/>
          </a:prstGeom>
        </p:spPr>
      </p:pic>
      <p:pic>
        <p:nvPicPr>
          <p:cNvPr id="7" name="Zástupný obsah 5">
            <a:extLst>
              <a:ext uri="{FF2B5EF4-FFF2-40B4-BE49-F238E27FC236}">
                <a16:creationId xmlns:a16="http://schemas.microsoft.com/office/drawing/2014/main" id="{B787E23A-68B8-7AB1-A25D-B313D8507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516" y="1793290"/>
            <a:ext cx="1938622" cy="204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70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1808000" y="6372000"/>
            <a:ext cx="227382" cy="365125"/>
          </a:xfrm>
        </p:spPr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object 2"/>
          <p:cNvSpPr>
            <a:spLocks noChangeAspect="1"/>
          </p:cNvSpPr>
          <p:nvPr/>
        </p:nvSpPr>
        <p:spPr>
          <a:xfrm>
            <a:off x="432262" y="467881"/>
            <a:ext cx="11375738" cy="5709085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238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8785445"/>
              </p:ext>
            </p:extLst>
          </p:nvPr>
        </p:nvGraphicFramePr>
        <p:xfrm>
          <a:off x="1855433" y="2024109"/>
          <a:ext cx="8158346" cy="25037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4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3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2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050"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cs-CZ" sz="30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j-lt"/>
                          <a:cs typeface="Open Sans Light"/>
                        </a:rPr>
                        <a:t>Block</a:t>
                      </a:r>
                      <a:r>
                        <a:rPr lang="cs-CZ" sz="3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j-lt"/>
                          <a:cs typeface="Open Sans Light"/>
                        </a:rPr>
                        <a:t> 1</a:t>
                      </a:r>
                      <a:endParaRPr sz="30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0" marR="0" marT="26034" marB="0">
                    <a:solidFill>
                      <a:srgbClr val="2388A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388A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j-lt"/>
                          <a:cs typeface="Times New Roman"/>
                        </a:rPr>
                        <a:t> </a:t>
                      </a:r>
                      <a:r>
                        <a:rPr lang="cs-CZ" sz="28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j-lt"/>
                          <a:cs typeface="Times New Roman"/>
                        </a:rPr>
                        <a:t>Block</a:t>
                      </a:r>
                      <a:r>
                        <a:rPr lang="cs-CZ" sz="28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j-lt"/>
                          <a:cs typeface="Times New Roman"/>
                        </a:rPr>
                        <a:t> 2</a:t>
                      </a:r>
                      <a:endParaRPr dirty="0"/>
                    </a:p>
                  </a:txBody>
                  <a:tcPr marL="0" marR="0" marT="0" marB="0">
                    <a:solidFill>
                      <a:srgbClr val="2388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b="1" dirty="0">
                        <a:latin typeface="+mj-lt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cs-CZ" sz="1400" b="1" spc="-15" dirty="0" err="1">
                          <a:solidFill>
                            <a:srgbClr val="FFFFFF"/>
                          </a:solidFill>
                          <a:latin typeface="+mj-lt"/>
                          <a:cs typeface="Open Sans"/>
                        </a:rPr>
                        <a:t>Grammar</a:t>
                      </a:r>
                      <a:r>
                        <a:rPr lang="cs-CZ" sz="1400" b="1" spc="-15" dirty="0">
                          <a:solidFill>
                            <a:srgbClr val="FFFFFF"/>
                          </a:solidFill>
                          <a:latin typeface="+mj-lt"/>
                          <a:cs typeface="Open Sans"/>
                        </a:rPr>
                        <a:t>: Time </a:t>
                      </a:r>
                      <a:r>
                        <a:rPr lang="cs-CZ" sz="1400" b="1" spc="-15" dirty="0" err="1">
                          <a:solidFill>
                            <a:srgbClr val="FFFFFF"/>
                          </a:solidFill>
                          <a:latin typeface="+mj-lt"/>
                          <a:cs typeface="Open Sans"/>
                        </a:rPr>
                        <a:t>Clause</a:t>
                      </a:r>
                      <a:endParaRPr sz="1400" b="1" dirty="0">
                        <a:latin typeface="+mj-lt"/>
                        <a:cs typeface="Open Sans"/>
                      </a:endParaRPr>
                    </a:p>
                  </a:txBody>
                  <a:tcPr marL="36000" marR="0" marT="190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b="1" dirty="0">
                        <a:latin typeface="+mj-lt"/>
                        <a:cs typeface="Times New Roman"/>
                      </a:endParaRPr>
                    </a:p>
                    <a:p>
                      <a:pPr marR="23495" algn="r">
                        <a:lnSpc>
                          <a:spcPct val="100000"/>
                        </a:lnSpc>
                      </a:pPr>
                      <a:r>
                        <a:rPr lang="cs-CZ" sz="1400" b="1" spc="-10" dirty="0">
                          <a:solidFill>
                            <a:srgbClr val="FFFFFF"/>
                          </a:solidFill>
                          <a:latin typeface="+mj-lt"/>
                          <a:cs typeface="Open Sans"/>
                        </a:rPr>
                        <a:t>1 </a:t>
                      </a:r>
                      <a:r>
                        <a:rPr lang="cs-CZ" sz="1400" b="1" spc="-10" dirty="0" err="1">
                          <a:solidFill>
                            <a:srgbClr val="FFFFFF"/>
                          </a:solidFill>
                          <a:latin typeface="+mj-lt"/>
                          <a:cs typeface="Open Sans"/>
                        </a:rPr>
                        <a:t>hour</a:t>
                      </a:r>
                      <a:endParaRPr sz="1400" b="1" dirty="0">
                        <a:latin typeface="+mj-lt"/>
                        <a:cs typeface="Open Sans"/>
                      </a:endParaRPr>
                    </a:p>
                  </a:txBody>
                  <a:tcPr marL="0" marR="144000" marT="190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Open Sans Light"/>
                        </a:rPr>
                        <a:t>Project „Visit London“</a:t>
                      </a:r>
                    </a:p>
                  </a:txBody>
                  <a:tcPr marL="72000" marR="0" marT="190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321310" algn="r">
                        <a:lnSpc>
                          <a:spcPts val="1195"/>
                        </a:lnSpc>
                        <a:spcBef>
                          <a:spcPts val="585"/>
                        </a:spcBef>
                      </a:pPr>
                      <a:endParaRPr sz="140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0" marR="0" marT="0" marB="0" anchor="b"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14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cs-CZ" sz="1400" b="1" spc="-10" dirty="0" err="1">
                          <a:solidFill>
                            <a:srgbClr val="FFFFFF"/>
                          </a:solidFill>
                          <a:latin typeface="+mj-lt"/>
                          <a:cs typeface="Open Sans Light"/>
                        </a:rPr>
                        <a:t>Topics</a:t>
                      </a:r>
                      <a:r>
                        <a:rPr lang="cs-CZ" sz="1400" b="1" spc="-10" dirty="0">
                          <a:solidFill>
                            <a:srgbClr val="FFFFFF"/>
                          </a:solidFill>
                          <a:latin typeface="+mj-lt"/>
                          <a:cs typeface="Open Sans Light"/>
                        </a:rPr>
                        <a:t>: </a:t>
                      </a:r>
                      <a:r>
                        <a:rPr lang="cs-CZ" sz="1400" b="1" spc="-10" dirty="0" err="1">
                          <a:solidFill>
                            <a:srgbClr val="FFFFFF"/>
                          </a:solidFill>
                          <a:latin typeface="+mj-lt"/>
                          <a:cs typeface="Open Sans Light"/>
                        </a:rPr>
                        <a:t>Travelling</a:t>
                      </a:r>
                      <a:endParaRPr sz="1400" b="1" dirty="0">
                        <a:latin typeface="+mj-lt"/>
                        <a:cs typeface="Open Sans Light"/>
                      </a:endParaRPr>
                    </a:p>
                  </a:txBody>
                  <a:tcPr marL="36000" marR="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1400" dirty="0">
                        <a:latin typeface="+mj-lt"/>
                        <a:cs typeface="Open Sans Light"/>
                      </a:endParaRPr>
                    </a:p>
                  </a:txBody>
                  <a:tcPr marL="0" marR="14400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Open Sans Light"/>
                        </a:rPr>
                        <a:t>Travel</a:t>
                      </a:r>
                      <a:r>
                        <a:rPr lang="cs-CZ" sz="14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Open Sans Light"/>
                        </a:rPr>
                        <a:t> </a:t>
                      </a:r>
                      <a:r>
                        <a:rPr lang="cs-CZ" sz="1400" b="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Open Sans Light"/>
                        </a:rPr>
                        <a:t>formats</a:t>
                      </a:r>
                      <a:r>
                        <a:rPr lang="cs-CZ" sz="14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Open Sans Light"/>
                        </a:rPr>
                        <a:t> – </a:t>
                      </a:r>
                      <a:r>
                        <a:rPr lang="cs-CZ" sz="1400" b="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Open Sans Light"/>
                        </a:rPr>
                        <a:t>couchsurfing</a:t>
                      </a:r>
                      <a:r>
                        <a:rPr lang="cs-CZ" sz="14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Open Sans Light"/>
                        </a:rPr>
                        <a:t>, house </a:t>
                      </a:r>
                      <a:r>
                        <a:rPr lang="cs-CZ" sz="1400" b="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Open Sans Light"/>
                        </a:rPr>
                        <a:t>sitting</a:t>
                      </a:r>
                      <a:r>
                        <a:rPr lang="cs-CZ" sz="14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Open Sans Light"/>
                        </a:rPr>
                        <a:t>, </a:t>
                      </a:r>
                      <a:r>
                        <a:rPr lang="cs-CZ" sz="1400" b="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Open Sans Light"/>
                        </a:rPr>
                        <a:t>home</a:t>
                      </a:r>
                      <a:r>
                        <a:rPr lang="cs-CZ" sz="14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Open Sans Light"/>
                        </a:rPr>
                        <a:t> swap, </a:t>
                      </a:r>
                      <a:r>
                        <a:rPr lang="cs-CZ" sz="1400" b="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Open Sans Light"/>
                        </a:rPr>
                        <a:t>Worldee</a:t>
                      </a:r>
                      <a:r>
                        <a:rPr lang="cs-CZ" sz="14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Open Sans Light"/>
                        </a:rPr>
                        <a:t>,  </a:t>
                      </a:r>
                      <a:r>
                        <a:rPr lang="cs-CZ" sz="1400" b="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Open Sans Light"/>
                        </a:rPr>
                        <a:t>Airbnb</a:t>
                      </a:r>
                      <a:endParaRPr lang="cs-CZ" sz="14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Open Sans Light"/>
                      </a:endParaRPr>
                    </a:p>
                  </a:txBody>
                  <a:tcPr marL="72000" marR="0" marT="190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321310" algn="r">
                        <a:lnSpc>
                          <a:spcPts val="1195"/>
                        </a:lnSpc>
                        <a:spcBef>
                          <a:spcPts val="585"/>
                        </a:spcBef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1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hour</a:t>
                      </a:r>
                      <a:endParaRPr sz="140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0" marR="0" marT="0" marB="0" anchor="b"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14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cs-CZ" sz="1400" b="0" spc="-10" dirty="0" err="1">
                          <a:solidFill>
                            <a:srgbClr val="FFFFFF"/>
                          </a:solidFill>
                          <a:latin typeface="+mj-lt"/>
                          <a:cs typeface="Open Sans Light"/>
                        </a:rPr>
                        <a:t>Conversation</a:t>
                      </a:r>
                      <a:r>
                        <a:rPr lang="cs-CZ" sz="1400" b="0" spc="-10" dirty="0">
                          <a:solidFill>
                            <a:srgbClr val="FFFFFF"/>
                          </a:solidFill>
                          <a:latin typeface="+mj-lt"/>
                          <a:cs typeface="Open Sans Light"/>
                        </a:rPr>
                        <a:t> on </a:t>
                      </a:r>
                      <a:r>
                        <a:rPr lang="cs-CZ" sz="1400" b="0" spc="-10" dirty="0" err="1">
                          <a:solidFill>
                            <a:srgbClr val="FFFFFF"/>
                          </a:solidFill>
                          <a:latin typeface="+mj-lt"/>
                          <a:cs typeface="Open Sans Light"/>
                        </a:rPr>
                        <a:t>own</a:t>
                      </a:r>
                      <a:r>
                        <a:rPr lang="cs-CZ" sz="1400" b="0" spc="-10" dirty="0">
                          <a:solidFill>
                            <a:srgbClr val="FFFFFF"/>
                          </a:solidFill>
                          <a:latin typeface="+mj-lt"/>
                          <a:cs typeface="Open Sans Light"/>
                        </a:rPr>
                        <a:t> </a:t>
                      </a:r>
                      <a:r>
                        <a:rPr lang="cs-CZ" sz="1400" b="0" spc="-10" dirty="0" err="1">
                          <a:solidFill>
                            <a:srgbClr val="FFFFFF"/>
                          </a:solidFill>
                          <a:latin typeface="+mj-lt"/>
                          <a:cs typeface="Open Sans Light"/>
                        </a:rPr>
                        <a:t>travel</a:t>
                      </a:r>
                      <a:r>
                        <a:rPr lang="cs-CZ" sz="1400" b="0" spc="-10" dirty="0">
                          <a:solidFill>
                            <a:srgbClr val="FFFFFF"/>
                          </a:solidFill>
                          <a:latin typeface="+mj-lt"/>
                          <a:cs typeface="Open Sans Light"/>
                        </a:rPr>
                        <a:t> </a:t>
                      </a:r>
                      <a:r>
                        <a:rPr lang="cs-CZ" sz="1400" b="0" spc="-10" dirty="0" err="1">
                          <a:solidFill>
                            <a:srgbClr val="FFFFFF"/>
                          </a:solidFill>
                          <a:latin typeface="+mj-lt"/>
                          <a:cs typeface="Open Sans Light"/>
                        </a:rPr>
                        <a:t>experience</a:t>
                      </a:r>
                      <a:endParaRPr sz="1400" b="0" dirty="0">
                        <a:latin typeface="+mj-lt"/>
                        <a:cs typeface="Open Sans Light"/>
                      </a:endParaRPr>
                    </a:p>
                  </a:txBody>
                  <a:tcPr marL="36000" marR="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cs-CZ" sz="1400" b="0" spc="-10" dirty="0">
                          <a:solidFill>
                            <a:srgbClr val="FFFFFF"/>
                          </a:solidFill>
                          <a:latin typeface="+mj-lt"/>
                          <a:cs typeface="Open Sans Light"/>
                        </a:rPr>
                        <a:t>1 </a:t>
                      </a:r>
                      <a:r>
                        <a:rPr lang="cs-CZ" sz="1400" b="0" spc="-10" dirty="0" err="1">
                          <a:solidFill>
                            <a:srgbClr val="FFFFFF"/>
                          </a:solidFill>
                          <a:latin typeface="+mj-lt"/>
                          <a:cs typeface="Open Sans Light"/>
                        </a:rPr>
                        <a:t>hour</a:t>
                      </a:r>
                      <a:endParaRPr sz="1400" dirty="0">
                        <a:latin typeface="+mj-lt"/>
                        <a:cs typeface="Open Sans Light"/>
                      </a:endParaRPr>
                    </a:p>
                  </a:txBody>
                  <a:tcPr marL="0" marR="14400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Open Sans Light"/>
                        </a:rPr>
                        <a:t>Tourism</a:t>
                      </a:r>
                      <a:r>
                        <a:rPr lang="cs-CZ" sz="14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Open Sans Light"/>
                        </a:rPr>
                        <a:t> in London</a:t>
                      </a:r>
                    </a:p>
                  </a:txBody>
                  <a:tcPr marL="72000" marR="0" marT="190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321310" algn="r">
                        <a:lnSpc>
                          <a:spcPts val="1195"/>
                        </a:lnSpc>
                        <a:spcBef>
                          <a:spcPts val="585"/>
                        </a:spcBef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1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hour</a:t>
                      </a:r>
                      <a:endParaRPr sz="140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0" marR="0" marT="0" marB="0" anchor="b"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14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Vocabulary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,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articles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 on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travelling</a:t>
                      </a:r>
                      <a:endParaRPr sz="140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36000" marR="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1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hour</a:t>
                      </a:r>
                      <a:endParaRPr sz="140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0" marR="14400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cs-CZ" sz="1400" b="0" dirty="0" err="1">
                          <a:solidFill>
                            <a:schemeClr val="bg1"/>
                          </a:solidFill>
                          <a:latin typeface="+mj-lt"/>
                          <a:cs typeface="Open Sans"/>
                        </a:rPr>
                        <a:t>Personalized</a:t>
                      </a:r>
                      <a:r>
                        <a:rPr lang="cs-CZ" sz="1400" b="0" dirty="0">
                          <a:solidFill>
                            <a:schemeClr val="bg1"/>
                          </a:solidFill>
                          <a:latin typeface="+mj-lt"/>
                          <a:cs typeface="Open Sans"/>
                        </a:rPr>
                        <a:t> </a:t>
                      </a:r>
                      <a:r>
                        <a:rPr lang="cs-CZ" sz="1400" b="0" dirty="0" err="1">
                          <a:solidFill>
                            <a:schemeClr val="bg1"/>
                          </a:solidFill>
                          <a:latin typeface="+mj-lt"/>
                          <a:cs typeface="Open Sans"/>
                        </a:rPr>
                        <a:t>travel</a:t>
                      </a:r>
                      <a:r>
                        <a:rPr lang="cs-CZ" sz="1400" b="0" dirty="0">
                          <a:solidFill>
                            <a:schemeClr val="bg1"/>
                          </a:solidFill>
                          <a:latin typeface="+mj-lt"/>
                          <a:cs typeface="Open Sans"/>
                        </a:rPr>
                        <a:t> </a:t>
                      </a:r>
                      <a:r>
                        <a:rPr lang="cs-CZ" sz="1400" b="0" dirty="0" err="1">
                          <a:solidFill>
                            <a:schemeClr val="bg1"/>
                          </a:solidFill>
                          <a:latin typeface="+mj-lt"/>
                          <a:cs typeface="Open Sans"/>
                        </a:rPr>
                        <a:t>plan</a:t>
                      </a:r>
                      <a:endParaRPr sz="1400" b="0" dirty="0">
                        <a:solidFill>
                          <a:schemeClr val="bg1"/>
                        </a:solidFill>
                        <a:latin typeface="+mj-lt"/>
                        <a:cs typeface="Open Sans"/>
                      </a:endParaRPr>
                    </a:p>
                  </a:txBody>
                  <a:tcPr marL="72000" marR="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cs-CZ" sz="1400" b="0" dirty="0">
                          <a:solidFill>
                            <a:schemeClr val="bg1"/>
                          </a:solidFill>
                          <a:latin typeface="+mj-lt"/>
                          <a:cs typeface="Open Sans"/>
                        </a:rPr>
                        <a:t>1 </a:t>
                      </a:r>
                      <a:r>
                        <a:rPr lang="cs-CZ" sz="1400" b="0" dirty="0" err="1">
                          <a:solidFill>
                            <a:schemeClr val="bg1"/>
                          </a:solidFill>
                          <a:latin typeface="+mj-lt"/>
                          <a:cs typeface="Open Sans"/>
                        </a:rPr>
                        <a:t>hour</a:t>
                      </a:r>
                      <a:endParaRPr sz="1400" b="0" dirty="0">
                        <a:solidFill>
                          <a:schemeClr val="bg1"/>
                        </a:solidFill>
                        <a:latin typeface="+mj-lt"/>
                        <a:cs typeface="Open Sans"/>
                      </a:endParaRPr>
                    </a:p>
                  </a:txBody>
                  <a:tcPr marL="0" marR="0" marT="1905" marB="0" anchor="b"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14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Searching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for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flight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tickets</a:t>
                      </a:r>
                      <a:endParaRPr sz="140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36000" marR="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1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hour</a:t>
                      </a:r>
                      <a:endParaRPr sz="140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0" marR="14400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cs-CZ" sz="1400" b="0" dirty="0" err="1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Presentation</a:t>
                      </a:r>
                      <a:endParaRPr sz="1400" b="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72000" marR="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Open Sans Light"/>
                        </a:rPr>
                        <a:t>1 </a:t>
                      </a:r>
                      <a:r>
                        <a:rPr lang="cs-CZ" sz="140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Open Sans Light"/>
                        </a:rPr>
                        <a:t>hour</a:t>
                      </a:r>
                      <a:endParaRPr lang="cs-CZ" sz="14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Open Sans Light"/>
                      </a:endParaRPr>
                    </a:p>
                  </a:txBody>
                  <a:tcPr marL="0" marR="0" marT="1905" marB="0" anchor="b"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1640689" y="627991"/>
            <a:ext cx="4790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spc="-15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Content</a:t>
            </a:r>
            <a:endParaRPr lang="cs-CZ" sz="3600" b="1" spc="-1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04000" y="6372000"/>
            <a:ext cx="22733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8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Vysoká škola ekonomie a managementu</a:t>
            </a:r>
          </a:p>
        </p:txBody>
      </p:sp>
    </p:spTree>
    <p:extLst>
      <p:ext uri="{BB962C8B-B14F-4D97-AF65-F5344CB8AC3E}">
        <p14:creationId xmlns:p14="http://schemas.microsoft.com/office/powerpoint/2010/main" val="348216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9553" y="647604"/>
            <a:ext cx="10515600" cy="662779"/>
          </a:xfrm>
        </p:spPr>
        <p:txBody>
          <a:bodyPr>
            <a:normAutofit fontScale="90000"/>
          </a:bodyPr>
          <a:lstStyle/>
          <a:p>
            <a:r>
              <a:rPr lang="cs-CZ" dirty="0"/>
              <a:t>London </a:t>
            </a:r>
            <a:r>
              <a:rPr lang="cs-CZ" dirty="0" err="1"/>
              <a:t>trip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35931"/>
            <a:ext cx="10515600" cy="4374312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Choose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performace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, </a:t>
            </a:r>
            <a:r>
              <a:rPr lang="cs-CZ" dirty="0" err="1"/>
              <a:t>why</a:t>
            </a:r>
            <a:r>
              <a:rPr lang="cs-CZ" dirty="0"/>
              <a:t>, </a:t>
            </a:r>
            <a:r>
              <a:rPr lang="cs-CZ" dirty="0" err="1"/>
              <a:t>something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.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theatre</a:t>
            </a:r>
            <a:r>
              <a:rPr lang="cs-CZ" dirty="0"/>
              <a:t>?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I </a:t>
            </a:r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? </a:t>
            </a:r>
            <a:r>
              <a:rPr lang="cs-CZ" dirty="0" err="1"/>
              <a:t>How</a:t>
            </a:r>
            <a:r>
              <a:rPr lang="cs-CZ" dirty="0"/>
              <a:t> much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ticket</a:t>
            </a:r>
            <a:r>
              <a:rPr lang="cs-CZ" dirty="0"/>
              <a:t>?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starts</a:t>
            </a:r>
            <a:r>
              <a:rPr lang="cs-CZ" dirty="0"/>
              <a:t>?</a:t>
            </a:r>
          </a:p>
          <a:p>
            <a:r>
              <a:rPr lang="cs-CZ" dirty="0" err="1"/>
              <a:t>Choose</a:t>
            </a:r>
            <a:r>
              <a:rPr lang="cs-CZ" dirty="0"/>
              <a:t> a </a:t>
            </a:r>
            <a:r>
              <a:rPr lang="cs-CZ" dirty="0" err="1"/>
              <a:t>voluntary</a:t>
            </a:r>
            <a:r>
              <a:rPr lang="cs-CZ" dirty="0"/>
              <a:t> program in </a:t>
            </a:r>
            <a:r>
              <a:rPr lang="cs-CZ" dirty="0" err="1"/>
              <a:t>the</a:t>
            </a:r>
            <a:r>
              <a:rPr lang="cs-CZ" dirty="0"/>
              <a:t> Science Museum.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? </a:t>
            </a:r>
            <a:r>
              <a:rPr lang="cs-CZ" dirty="0" err="1"/>
              <a:t>Why</a:t>
            </a:r>
            <a:r>
              <a:rPr lang="cs-CZ" dirty="0"/>
              <a:t>?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? </a:t>
            </a:r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?</a:t>
            </a:r>
          </a:p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I </a:t>
            </a:r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Stansted</a:t>
            </a:r>
            <a:r>
              <a:rPr lang="cs-CZ" dirty="0"/>
              <a:t> </a:t>
            </a:r>
            <a:r>
              <a:rPr lang="cs-CZ" dirty="0" err="1"/>
              <a:t>airport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centre? (Victoria </a:t>
            </a:r>
            <a:r>
              <a:rPr lang="cs-CZ" dirty="0" err="1"/>
              <a:t>coach</a:t>
            </a:r>
            <a:r>
              <a:rPr lang="cs-CZ" dirty="0"/>
              <a:t> station)</a:t>
            </a:r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kind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ticket</a:t>
            </a:r>
            <a:r>
              <a:rPr lang="cs-CZ" dirty="0"/>
              <a:t> </a:t>
            </a:r>
            <a:r>
              <a:rPr lang="cs-CZ" dirty="0" err="1"/>
              <a:t>shall</a:t>
            </a:r>
            <a:r>
              <a:rPr lang="cs-CZ" dirty="0"/>
              <a:t> I </a:t>
            </a:r>
            <a:r>
              <a:rPr lang="cs-CZ" dirty="0" err="1"/>
              <a:t>buy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   -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way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very center (1-2 </a:t>
            </a:r>
            <a:r>
              <a:rPr lang="cs-CZ" dirty="0" err="1"/>
              <a:t>zone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   - a </a:t>
            </a:r>
            <a:r>
              <a:rPr lang="cs-CZ" dirty="0" err="1"/>
              <a:t>week</a:t>
            </a:r>
            <a:r>
              <a:rPr lang="cs-CZ" dirty="0"/>
              <a:t> </a:t>
            </a:r>
            <a:r>
              <a:rPr lang="cs-CZ" dirty="0" err="1"/>
              <a:t>ticket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zones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worth</a:t>
            </a:r>
            <a:r>
              <a:rPr lang="cs-CZ" dirty="0"/>
              <a:t> to visit „Tower“? </a:t>
            </a:r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yes</a:t>
            </a:r>
            <a:r>
              <a:rPr lang="cs-CZ" dirty="0"/>
              <a:t>, </a:t>
            </a:r>
            <a:r>
              <a:rPr lang="cs-CZ" dirty="0" err="1"/>
              <a:t>why</a:t>
            </a:r>
            <a:r>
              <a:rPr lang="cs-CZ" dirty="0"/>
              <a:t> not?</a:t>
            </a:r>
          </a:p>
          <a:p>
            <a:pPr marL="0" indent="0">
              <a:buNone/>
            </a:pPr>
            <a:r>
              <a:rPr lang="cs-CZ" dirty="0" err="1"/>
              <a:t>Describe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HMS </a:t>
            </a:r>
            <a:r>
              <a:rPr lang="cs-CZ" dirty="0" err="1"/>
              <a:t>cruizer</a:t>
            </a:r>
            <a:r>
              <a:rPr lang="cs-CZ" dirty="0"/>
              <a:t> and </a:t>
            </a:r>
            <a:r>
              <a:rPr lang="cs-CZ" dirty="0" err="1"/>
              <a:t>decide</a:t>
            </a:r>
            <a:r>
              <a:rPr lang="cs-CZ" dirty="0"/>
              <a:t> to visit (</a:t>
            </a:r>
            <a:r>
              <a:rPr lang="cs-CZ" dirty="0" err="1"/>
              <a:t>or</a:t>
            </a:r>
            <a:r>
              <a:rPr lang="cs-CZ" dirty="0"/>
              <a:t> not)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8EF2AD-C2D4-4EBC-002E-AC0131C9AC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0284" y="511175"/>
            <a:ext cx="1465580" cy="603250"/>
          </a:xfrm>
          <a:prstGeom prst="rect">
            <a:avLst/>
          </a:prstGeom>
        </p:spPr>
      </p:pic>
      <p:sp>
        <p:nvSpPr>
          <p:cNvPr id="7" name="AutoShape 2" descr="London ::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London ::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6" descr="London ::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8" descr="London ::"/>
          <p:cNvSpPr>
            <a:spLocks noChangeAspect="1" noChangeArrowheads="1"/>
          </p:cNvSpPr>
          <p:nvPr/>
        </p:nvSpPr>
        <p:spPr bwMode="auto">
          <a:xfrm>
            <a:off x="612775" y="465138"/>
            <a:ext cx="304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/>
          <a:srcRect l="39441" t="45204" r="39534" b="28881"/>
          <a:stretch/>
        </p:blipFill>
        <p:spPr>
          <a:xfrm>
            <a:off x="8346393" y="4191710"/>
            <a:ext cx="3845607" cy="26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8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6790" y="969132"/>
            <a:ext cx="10515600" cy="1325563"/>
          </a:xfrm>
        </p:spPr>
        <p:txBody>
          <a:bodyPr/>
          <a:lstStyle/>
          <a:p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travel</a:t>
            </a:r>
            <a:r>
              <a:rPr lang="cs-CZ" dirty="0"/>
              <a:t> </a:t>
            </a:r>
            <a:r>
              <a:rPr lang="cs-CZ" dirty="0" err="1"/>
              <a:t>plan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21</a:t>
            </a:fld>
            <a:endParaRPr lang="cs-CZ"/>
          </a:p>
        </p:txBody>
      </p:sp>
      <p:pic>
        <p:nvPicPr>
          <p:cNvPr id="1026" name="Picture 2" descr="TRAVEL WITH PET - Philippine Animal Welfare Society (PAWS) - FREQUENTLY  ASKED QUESTIONS (FAQS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33" y="1837347"/>
            <a:ext cx="3138615" cy="424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18EF2AD-C2D4-4EBC-002E-AC0131C9ACE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4000" y="23719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53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738000" y="6372000"/>
            <a:ext cx="1737603" cy="365125"/>
          </a:xfrm>
        </p:spPr>
        <p:txBody>
          <a:bodyPr/>
          <a:lstStyle/>
          <a:p>
            <a:pPr algn="r"/>
            <a:endParaRPr lang="cs-CZ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1808000" y="6372000"/>
            <a:ext cx="319428" cy="365125"/>
          </a:xfrm>
        </p:spPr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22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object 2"/>
          <p:cNvSpPr>
            <a:spLocks/>
          </p:cNvSpPr>
          <p:nvPr/>
        </p:nvSpPr>
        <p:spPr>
          <a:xfrm>
            <a:off x="315903" y="461607"/>
            <a:ext cx="11520000" cy="5760000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2388A9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délník 1"/>
          <p:cNvSpPr/>
          <p:nvPr/>
        </p:nvSpPr>
        <p:spPr>
          <a:xfrm>
            <a:off x="3178206" y="2926108"/>
            <a:ext cx="53403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spc="-15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Presentation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534653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96583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Kamila Tišlerová, Ph.D.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3684685" y="2362096"/>
            <a:ext cx="1469834" cy="159321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000515" y="2508765"/>
            <a:ext cx="49117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cs-CZ" sz="4400" b="1" spc="-15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Thank</a:t>
            </a:r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4400" b="1" spc="-15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</a:t>
            </a:r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4400" b="1" spc="-15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</a:p>
          <a:p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cs-CZ" sz="4400" b="1" spc="-15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4400" b="1" spc="-15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attention</a:t>
            </a:r>
            <a:endParaRPr lang="cs-CZ" sz="28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3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1808000" y="6372000"/>
            <a:ext cx="227382" cy="365125"/>
          </a:xfrm>
        </p:spPr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586996" y="2755208"/>
            <a:ext cx="32864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Grammar</a:t>
            </a:r>
            <a:endParaRPr lang="cs-CZ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94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1808000" y="6372000"/>
            <a:ext cx="227382" cy="365125"/>
          </a:xfrm>
        </p:spPr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object 7"/>
          <p:cNvSpPr txBox="1">
            <a:spLocks/>
          </p:cNvSpPr>
          <p:nvPr/>
        </p:nvSpPr>
        <p:spPr>
          <a:xfrm>
            <a:off x="1781909" y="994247"/>
            <a:ext cx="8628182" cy="1064842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>
            <a:lvl1pPr>
              <a:defRPr sz="3400" b="0" i="0">
                <a:solidFill>
                  <a:srgbClr val="231F20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pPr marL="1758314" marR="5080">
              <a:lnSpc>
                <a:spcPts val="3800"/>
              </a:lnSpc>
              <a:spcBef>
                <a:spcPts val="459"/>
              </a:spcBef>
            </a:pP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Time </a:t>
            </a:r>
            <a:r>
              <a:rPr lang="cs-CZ" sz="2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Clauses</a:t>
            </a: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1758314" marR="5080">
              <a:lnSpc>
                <a:spcPts val="3800"/>
              </a:lnSpc>
              <a:spcBef>
                <a:spcPts val="459"/>
              </a:spcBef>
            </a:pP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Vedlejší časové věty</a:t>
            </a:r>
            <a:endParaRPr lang="en-US" sz="2800" b="1" kern="0" spc="-150" dirty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7427806" y="1154045"/>
            <a:ext cx="2957175" cy="5121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5080" indent="-571500">
              <a:lnSpc>
                <a:spcPct val="1176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4000" dirty="0"/>
              <a:t>after</a:t>
            </a:r>
            <a:endParaRPr lang="cs-CZ" sz="4000" dirty="0"/>
          </a:p>
          <a:p>
            <a:pPr marL="584200" marR="5080" indent="-571500">
              <a:lnSpc>
                <a:spcPct val="1176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4000" dirty="0"/>
              <a:t>as soon as</a:t>
            </a:r>
            <a:endParaRPr lang="cs-CZ" sz="4000" dirty="0"/>
          </a:p>
          <a:p>
            <a:pPr marL="584200" marR="5080" indent="-571500">
              <a:lnSpc>
                <a:spcPct val="1176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4000" dirty="0"/>
              <a:t>before</a:t>
            </a:r>
            <a:endParaRPr lang="cs-CZ" sz="4000" dirty="0"/>
          </a:p>
          <a:p>
            <a:pPr marL="584200" marR="5080" indent="-571500">
              <a:lnSpc>
                <a:spcPct val="1176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4000" dirty="0"/>
              <a:t>till, until</a:t>
            </a:r>
            <a:endParaRPr lang="cs-CZ" sz="4000" dirty="0"/>
          </a:p>
          <a:p>
            <a:pPr marL="584200" marR="5080" indent="-571500">
              <a:lnSpc>
                <a:spcPct val="1176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cs-CZ" sz="4000" dirty="0"/>
              <a:t>w</a:t>
            </a:r>
            <a:r>
              <a:rPr lang="en-US" sz="4000" dirty="0"/>
              <a:t>hen</a:t>
            </a:r>
            <a:endParaRPr lang="cs-CZ" sz="4000" dirty="0"/>
          </a:p>
          <a:p>
            <a:pPr marL="584200" marR="5080" indent="-571500">
              <a:lnSpc>
                <a:spcPct val="1176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4000" dirty="0"/>
              <a:t>whenever</a:t>
            </a:r>
            <a:endParaRPr lang="cs-CZ" sz="4000" dirty="0"/>
          </a:p>
          <a:p>
            <a:pPr marL="584200" marR="5080" indent="-571500">
              <a:lnSpc>
                <a:spcPct val="1176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4000" dirty="0"/>
              <a:t>while</a:t>
            </a:r>
            <a:endParaRPr sz="4000" dirty="0">
              <a:latin typeface="Verdana" panose="020B0604030504040204" pitchFamily="34" charset="0"/>
              <a:ea typeface="Verdana" panose="020B0604030504040204" pitchFamily="34" charset="0"/>
              <a:cs typeface="Open Sans Light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1" t="195" r="58119" b="-195"/>
          <a:stretch/>
        </p:blipFill>
        <p:spPr>
          <a:xfrm>
            <a:off x="663780" y="1164870"/>
            <a:ext cx="2345231" cy="4986857"/>
          </a:xfrm>
          <a:prstGeom prst="rect">
            <a:avLst/>
          </a:prstGeom>
        </p:spPr>
      </p:pic>
      <p:pic>
        <p:nvPicPr>
          <p:cNvPr id="17" name="Obrázek 16"/>
          <p:cNvPicPr/>
          <p:nvPr/>
        </p:nvPicPr>
        <p:blipFill>
          <a:blip r:embed="rId3"/>
          <a:stretch>
            <a:fillRect/>
          </a:stretch>
        </p:blipFill>
        <p:spPr>
          <a:xfrm>
            <a:off x="504000" y="237193"/>
            <a:ext cx="1465580" cy="60325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2388A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755" y="3516486"/>
            <a:ext cx="1615644" cy="161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98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8CB5229-1E86-CFC7-5897-34CAC6F2E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5</a:t>
            </a:fld>
            <a:endParaRPr lang="cs-CZ"/>
          </a:p>
        </p:txBody>
      </p:sp>
      <p:pic>
        <p:nvPicPr>
          <p:cNvPr id="1026" name="Picture 2" descr="Není k dispozici žádný popis fotky.">
            <a:extLst>
              <a:ext uri="{FF2B5EF4-FFF2-40B4-BE49-F238E27FC236}">
                <a16:creationId xmlns:a16="http://schemas.microsoft.com/office/drawing/2014/main" id="{9911F177-EB6F-7349-AD4D-B6AD4C45A7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t="40469" r="6659"/>
          <a:stretch/>
        </p:blipFill>
        <p:spPr bwMode="auto">
          <a:xfrm>
            <a:off x="1198485" y="1278385"/>
            <a:ext cx="9429844" cy="47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6FA3D4E-E46A-17F8-D9F7-7E2F31F3B0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4000" y="23719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36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99343-3CBA-1226-E69A-E9C067913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1626" y="410368"/>
            <a:ext cx="6337647" cy="1325563"/>
          </a:xfrm>
        </p:spPr>
        <p:txBody>
          <a:bodyPr/>
          <a:lstStyle/>
          <a:p>
            <a:r>
              <a:rPr lang="cs-CZ" dirty="0" err="1"/>
              <a:t>Samples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C1C3A4-54A9-5E48-9734-F64E1E7DF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When</a:t>
            </a:r>
            <a:r>
              <a:rPr lang="en-US" dirty="0"/>
              <a:t> I get home, I will send you a message. </a:t>
            </a:r>
            <a:endParaRPr lang="cs-CZ" dirty="0"/>
          </a:p>
          <a:p>
            <a:r>
              <a:rPr lang="en-US" dirty="0">
                <a:solidFill>
                  <a:srgbClr val="0070C0"/>
                </a:solidFill>
              </a:rPr>
              <a:t>As soon as </a:t>
            </a:r>
            <a:r>
              <a:rPr lang="en-US" dirty="0"/>
              <a:t>I arrive, I will let you know. </a:t>
            </a:r>
            <a:endParaRPr lang="cs-CZ" dirty="0"/>
          </a:p>
          <a:p>
            <a:r>
              <a:rPr lang="en-US" dirty="0">
                <a:solidFill>
                  <a:srgbClr val="0070C0"/>
                </a:solidFill>
              </a:rPr>
              <a:t>After</a:t>
            </a:r>
            <a:r>
              <a:rPr lang="en-US" dirty="0"/>
              <a:t> I write my essay, I will help him. </a:t>
            </a:r>
            <a:endParaRPr lang="cs-CZ" dirty="0"/>
          </a:p>
          <a:p>
            <a:r>
              <a:rPr lang="en-US" dirty="0">
                <a:solidFill>
                  <a:srgbClr val="0070C0"/>
                </a:solidFill>
              </a:rPr>
              <a:t>Before</a:t>
            </a:r>
            <a:r>
              <a:rPr lang="en-US" dirty="0"/>
              <a:t> I go to school, I will call you. </a:t>
            </a:r>
            <a:endParaRPr lang="cs-CZ" dirty="0"/>
          </a:p>
          <a:p>
            <a:r>
              <a:rPr lang="en-US" dirty="0">
                <a:solidFill>
                  <a:srgbClr val="0070C0"/>
                </a:solidFill>
              </a:rPr>
              <a:t>As soon as </a:t>
            </a:r>
            <a:r>
              <a:rPr lang="en-US" dirty="0"/>
              <a:t>the film starts, I will turn off my mobile phone. </a:t>
            </a:r>
            <a:endParaRPr lang="cs-CZ" dirty="0"/>
          </a:p>
          <a:p>
            <a:r>
              <a:rPr lang="en-US" dirty="0">
                <a:solidFill>
                  <a:srgbClr val="0070C0"/>
                </a:solidFill>
              </a:rPr>
              <a:t>Before</a:t>
            </a:r>
            <a:r>
              <a:rPr lang="en-US" dirty="0"/>
              <a:t> I leave my flat, I will close the window.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BD10100-5635-CFCA-473F-BB29D475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6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0884D5E-B598-8310-358D-C2E5AA055E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4000" y="23719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0C8CB51-DEEB-AF0A-0A99-6A027C164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9C3D3BA-7E29-7830-4D4E-74BB554A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7</a:t>
            </a:fld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8328268-C5E1-F132-B990-0E922F7AA841}"/>
              </a:ext>
            </a:extLst>
          </p:cNvPr>
          <p:cNvSpPr txBox="1"/>
          <p:nvPr/>
        </p:nvSpPr>
        <p:spPr>
          <a:xfrm>
            <a:off x="4225770" y="692713"/>
            <a:ext cx="7057749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accent6">
                    <a:lumMod val="75000"/>
                  </a:schemeClr>
                </a:solidFill>
              </a:rPr>
              <a:t>I'll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6">
                    <a:lumMod val="75000"/>
                  </a:schemeClr>
                </a:solidFill>
              </a:rPr>
              <a:t>come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6">
                    <a:lumMod val="75000"/>
                  </a:schemeClr>
                </a:solidFill>
              </a:rPr>
              <a:t>back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6">
                    <a:lumMod val="75000"/>
                  </a:schemeClr>
                </a:solidFill>
              </a:rPr>
              <a:t>home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cs-CZ" sz="2000" dirty="0" err="1">
                <a:solidFill>
                  <a:schemeClr val="accent6">
                    <a:lumMod val="75000"/>
                  </a:schemeClr>
                </a:solidFill>
              </a:rPr>
              <a:t>I'll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 do </a:t>
            </a:r>
            <a:r>
              <a:rPr lang="cs-CZ" sz="2000" dirty="0" err="1">
                <a:solidFill>
                  <a:schemeClr val="accent6">
                    <a:lumMod val="75000"/>
                  </a:schemeClr>
                </a:solidFill>
              </a:rPr>
              <a:t>it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. Vrátím se domů a udělám to. </a:t>
            </a:r>
          </a:p>
          <a:p>
            <a:r>
              <a:rPr lang="cs-CZ" sz="2000" b="1" dirty="0" err="1">
                <a:solidFill>
                  <a:schemeClr val="accent6">
                    <a:lumMod val="75000"/>
                  </a:schemeClr>
                </a:solidFill>
              </a:rPr>
              <a:t>I'll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 do </a:t>
            </a:r>
            <a:r>
              <a:rPr lang="cs-CZ" sz="2000" b="1" dirty="0" err="1">
                <a:solidFill>
                  <a:schemeClr val="accent6">
                    <a:lumMod val="75000"/>
                  </a:schemeClr>
                </a:solidFill>
              </a:rPr>
              <a:t>it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when</a:t>
            </a:r>
            <a:r>
              <a:rPr lang="cs-CZ" sz="2000" b="1" dirty="0">
                <a:solidFill>
                  <a:srgbClr val="FF0000"/>
                </a:solidFill>
              </a:rPr>
              <a:t> I </a:t>
            </a:r>
            <a:r>
              <a:rPr lang="cs-CZ" sz="2000" b="1" dirty="0" err="1">
                <a:solidFill>
                  <a:srgbClr val="FF0000"/>
                </a:solidFill>
              </a:rPr>
              <a:t>come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back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home</a:t>
            </a:r>
            <a:r>
              <a:rPr lang="cs-CZ" sz="2000" b="1" dirty="0">
                <a:solidFill>
                  <a:srgbClr val="FF0000"/>
                </a:solidFill>
              </a:rPr>
              <a:t>.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Udělám to, až se vrátím domů.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CC362E4-1046-F67C-ACF4-28FA7A638DF6}"/>
              </a:ext>
            </a:extLst>
          </p:cNvPr>
          <p:cNvSpPr txBox="1"/>
          <p:nvPr/>
        </p:nvSpPr>
        <p:spPr>
          <a:xfrm>
            <a:off x="838200" y="1911712"/>
            <a:ext cx="6196614" cy="132343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</a:rPr>
              <a:t>You'll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</a:rPr>
              <a:t>push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</a:rPr>
              <a:t>this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</a:rPr>
              <a:t>button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</a:rPr>
              <a:t>the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</a:rPr>
              <a:t>door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</a:rPr>
              <a:t>will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 open. Stiskneš tento knoflík a dveře se otevřou. 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As </a:t>
            </a:r>
            <a:r>
              <a:rPr lang="cs-CZ" sz="2000" b="1" dirty="0" err="1">
                <a:solidFill>
                  <a:srgbClr val="FF0000"/>
                </a:solidFill>
              </a:rPr>
              <a:t>soon</a:t>
            </a:r>
            <a:r>
              <a:rPr lang="cs-CZ" sz="2000" b="1" dirty="0">
                <a:solidFill>
                  <a:srgbClr val="FF0000"/>
                </a:solidFill>
              </a:rPr>
              <a:t> as </a:t>
            </a:r>
            <a:r>
              <a:rPr lang="cs-CZ" sz="2000" b="1" dirty="0" err="1">
                <a:solidFill>
                  <a:srgbClr val="FF0000"/>
                </a:solidFill>
              </a:rPr>
              <a:t>you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push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this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button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the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door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will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open. Jakmile stiskneš tento knoflík, dveře se otevřou.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7576568-128F-DC30-912B-25EEB5AECFDB}"/>
              </a:ext>
            </a:extLst>
          </p:cNvPr>
          <p:cNvSpPr txBox="1"/>
          <p:nvPr/>
        </p:nvSpPr>
        <p:spPr>
          <a:xfrm>
            <a:off x="4566821" y="3545979"/>
            <a:ext cx="5415379" cy="1015663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accent4">
                    <a:lumMod val="75000"/>
                  </a:schemeClr>
                </a:solidFill>
              </a:rPr>
              <a:t>Don't</a:t>
            </a:r>
            <a:r>
              <a:rPr lang="cs-CZ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4">
                    <a:lumMod val="75000"/>
                  </a:schemeClr>
                </a:solidFill>
              </a:rPr>
              <a:t>stand</a:t>
            </a:r>
            <a:r>
              <a:rPr lang="cs-CZ" sz="2000" dirty="0">
                <a:solidFill>
                  <a:schemeClr val="accent4">
                    <a:lumMod val="75000"/>
                  </a:schemeClr>
                </a:solidFill>
              </a:rPr>
              <a:t> up. </a:t>
            </a:r>
            <a:r>
              <a:rPr lang="cs-CZ" sz="2000" dirty="0" err="1">
                <a:solidFill>
                  <a:schemeClr val="accent4">
                    <a:lumMod val="75000"/>
                  </a:schemeClr>
                </a:solidFill>
              </a:rPr>
              <a:t>I'll</a:t>
            </a:r>
            <a:r>
              <a:rPr lang="cs-CZ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4">
                    <a:lumMod val="75000"/>
                  </a:schemeClr>
                </a:solidFill>
              </a:rPr>
              <a:t>tell</a:t>
            </a:r>
            <a:r>
              <a:rPr lang="cs-CZ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4">
                    <a:lumMod val="75000"/>
                  </a:schemeClr>
                </a:solidFill>
              </a:rPr>
              <a:t>you</a:t>
            </a:r>
            <a:r>
              <a:rPr lang="cs-CZ" sz="2000" dirty="0">
                <a:solidFill>
                  <a:schemeClr val="accent4">
                    <a:lumMod val="75000"/>
                  </a:schemeClr>
                </a:solidFill>
              </a:rPr>
              <a:t>. Nevstávej. Řeknu ti. </a:t>
            </a:r>
          </a:p>
          <a:p>
            <a:r>
              <a:rPr lang="cs-CZ" sz="2000" b="1" dirty="0" err="1">
                <a:solidFill>
                  <a:schemeClr val="accent4">
                    <a:lumMod val="75000"/>
                  </a:schemeClr>
                </a:solidFill>
              </a:rPr>
              <a:t>Don't</a:t>
            </a:r>
            <a:r>
              <a:rPr lang="cs-CZ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sz="2000" b="1" dirty="0" err="1">
                <a:solidFill>
                  <a:schemeClr val="accent4">
                    <a:lumMod val="75000"/>
                  </a:schemeClr>
                </a:solidFill>
              </a:rPr>
              <a:t>stand</a:t>
            </a:r>
            <a:r>
              <a:rPr lang="cs-CZ" sz="2000" b="1" dirty="0">
                <a:solidFill>
                  <a:schemeClr val="accent4">
                    <a:lumMod val="75000"/>
                  </a:schemeClr>
                </a:solidFill>
              </a:rPr>
              <a:t> up </a:t>
            </a:r>
            <a:r>
              <a:rPr lang="cs-CZ" sz="2000" b="1" dirty="0" err="1">
                <a:solidFill>
                  <a:srgbClr val="FF0000"/>
                </a:solidFill>
              </a:rPr>
              <a:t>till</a:t>
            </a:r>
            <a:r>
              <a:rPr lang="cs-CZ" sz="2000" b="1" dirty="0">
                <a:solidFill>
                  <a:srgbClr val="FF0000"/>
                </a:solidFill>
              </a:rPr>
              <a:t> (</a:t>
            </a:r>
            <a:r>
              <a:rPr lang="cs-CZ" sz="2000" b="1" dirty="0" err="1">
                <a:solidFill>
                  <a:srgbClr val="FF0000"/>
                </a:solidFill>
              </a:rPr>
              <a:t>until</a:t>
            </a:r>
            <a:r>
              <a:rPr lang="cs-CZ" sz="2000" b="1" dirty="0">
                <a:solidFill>
                  <a:srgbClr val="FF0000"/>
                </a:solidFill>
              </a:rPr>
              <a:t>) I </a:t>
            </a:r>
            <a:r>
              <a:rPr lang="cs-CZ" sz="2000" b="1" dirty="0" err="1">
                <a:solidFill>
                  <a:srgbClr val="FF0000"/>
                </a:solidFill>
              </a:rPr>
              <a:t>tell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you</a:t>
            </a:r>
            <a:r>
              <a:rPr lang="cs-CZ" sz="2000" dirty="0"/>
              <a:t>. </a:t>
            </a:r>
            <a:r>
              <a:rPr lang="cs-CZ" sz="2000" b="1" dirty="0">
                <a:solidFill>
                  <a:schemeClr val="accent4">
                    <a:lumMod val="75000"/>
                  </a:schemeClr>
                </a:solidFill>
              </a:rPr>
              <a:t>Nevstávej, dokud ti neřeknu.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B324019-998A-A2BA-FD67-DD8F20732495}"/>
              </a:ext>
            </a:extLst>
          </p:cNvPr>
          <p:cNvSpPr txBox="1"/>
          <p:nvPr/>
        </p:nvSpPr>
        <p:spPr>
          <a:xfrm>
            <a:off x="9587883" y="5442012"/>
            <a:ext cx="160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19CE538-FD4B-1EC8-48F9-2E79A61EEFCD}"/>
              </a:ext>
            </a:extLst>
          </p:cNvPr>
          <p:cNvSpPr txBox="1"/>
          <p:nvPr/>
        </p:nvSpPr>
        <p:spPr>
          <a:xfrm>
            <a:off x="2552598" y="5048909"/>
            <a:ext cx="8118360" cy="10156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7030A0"/>
                </a:solidFill>
              </a:rPr>
              <a:t>You'll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 err="1">
                <a:solidFill>
                  <a:srgbClr val="7030A0"/>
                </a:solidFill>
              </a:rPr>
              <a:t>need</a:t>
            </a:r>
            <a:r>
              <a:rPr lang="cs-CZ" sz="2000" dirty="0">
                <a:solidFill>
                  <a:srgbClr val="7030A0"/>
                </a:solidFill>
              </a:rPr>
              <a:t> my car. </a:t>
            </a:r>
            <a:r>
              <a:rPr lang="cs-CZ" sz="2000" dirty="0" err="1">
                <a:solidFill>
                  <a:srgbClr val="7030A0"/>
                </a:solidFill>
              </a:rPr>
              <a:t>Take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 err="1">
                <a:solidFill>
                  <a:srgbClr val="7030A0"/>
                </a:solidFill>
              </a:rPr>
              <a:t>it</a:t>
            </a:r>
            <a:r>
              <a:rPr lang="cs-CZ" sz="2000" dirty="0">
                <a:solidFill>
                  <a:srgbClr val="7030A0"/>
                </a:solidFill>
              </a:rPr>
              <a:t>. Budeš potřebovat moje auto. Vezmi si ho. </a:t>
            </a:r>
            <a:r>
              <a:rPr lang="cs-CZ" sz="2000" b="1" dirty="0" err="1">
                <a:solidFill>
                  <a:srgbClr val="FF0000"/>
                </a:solidFill>
              </a:rPr>
              <a:t>Whenever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you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need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>
                <a:solidFill>
                  <a:srgbClr val="7030A0"/>
                </a:solidFill>
              </a:rPr>
              <a:t>my car </a:t>
            </a:r>
            <a:r>
              <a:rPr lang="cs-CZ" sz="2000" b="1" dirty="0" err="1">
                <a:solidFill>
                  <a:srgbClr val="7030A0"/>
                </a:solidFill>
              </a:rPr>
              <a:t>you</a:t>
            </a:r>
            <a:r>
              <a:rPr lang="cs-CZ" sz="2000" b="1" dirty="0">
                <a:solidFill>
                  <a:srgbClr val="7030A0"/>
                </a:solidFill>
              </a:rPr>
              <a:t> </a:t>
            </a:r>
            <a:r>
              <a:rPr lang="cs-CZ" sz="2000" b="1" dirty="0" err="1">
                <a:solidFill>
                  <a:srgbClr val="7030A0"/>
                </a:solidFill>
              </a:rPr>
              <a:t>can</a:t>
            </a:r>
            <a:r>
              <a:rPr lang="cs-CZ" sz="2000" b="1" dirty="0">
                <a:solidFill>
                  <a:srgbClr val="7030A0"/>
                </a:solidFill>
              </a:rPr>
              <a:t> </a:t>
            </a:r>
            <a:r>
              <a:rPr lang="cs-CZ" sz="2000" b="1" dirty="0" err="1">
                <a:solidFill>
                  <a:srgbClr val="7030A0"/>
                </a:solidFill>
              </a:rPr>
              <a:t>take</a:t>
            </a:r>
            <a:r>
              <a:rPr lang="cs-CZ" sz="2000" b="1" dirty="0">
                <a:solidFill>
                  <a:srgbClr val="7030A0"/>
                </a:solidFill>
              </a:rPr>
              <a:t> </a:t>
            </a:r>
            <a:r>
              <a:rPr lang="cs-CZ" sz="2000" b="1" dirty="0" err="1">
                <a:solidFill>
                  <a:srgbClr val="7030A0"/>
                </a:solidFill>
              </a:rPr>
              <a:t>it</a:t>
            </a:r>
            <a:r>
              <a:rPr lang="cs-CZ" sz="2000" b="1" dirty="0">
                <a:solidFill>
                  <a:srgbClr val="7030A0"/>
                </a:solidFill>
              </a:rPr>
              <a:t>. Kdykoliv budeš potřebovat moje auto, můžeš si ho vzít. 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1B834CBC-4E33-D937-8121-48A40C15A1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4000" y="23719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0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900000" y="6372000"/>
            <a:ext cx="1737603" cy="365125"/>
          </a:xfrm>
        </p:spPr>
        <p:txBody>
          <a:bodyPr/>
          <a:lstStyle/>
          <a:p>
            <a:pPr algn="r"/>
            <a:endParaRPr lang="cs-CZ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1808000" y="6372000"/>
            <a:ext cx="321012" cy="365125"/>
          </a:xfrm>
        </p:spPr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object 2"/>
          <p:cNvSpPr>
            <a:spLocks/>
          </p:cNvSpPr>
          <p:nvPr/>
        </p:nvSpPr>
        <p:spPr>
          <a:xfrm>
            <a:off x="429124" y="612000"/>
            <a:ext cx="11520000" cy="5760000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AAD03A"/>
          </a:solidFill>
        </p:spPr>
        <p:txBody>
          <a:bodyPr wrap="square" lIns="0" tIns="0" rIns="0" bIns="0" rtlCol="0"/>
          <a:lstStyle/>
          <a:p>
            <a:r>
              <a:rPr lang="cs-CZ" dirty="0"/>
              <a:t>https://www.focus.olsztyn.pl/en-english-grammar-time-clauses-exercises.html</a:t>
            </a:r>
          </a:p>
        </p:txBody>
      </p:sp>
      <p:sp>
        <p:nvSpPr>
          <p:cNvPr id="2" name="Obdélník 1"/>
          <p:cNvSpPr/>
          <p:nvPr/>
        </p:nvSpPr>
        <p:spPr>
          <a:xfrm>
            <a:off x="3472084" y="2598003"/>
            <a:ext cx="47836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spc="-15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Let´s</a:t>
            </a:r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4800" b="1" spc="-15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practice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4162353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7B3913-0C54-8E60-2433-4634A72F7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930"/>
            <a:ext cx="5970973" cy="1325563"/>
          </a:xfrm>
        </p:spPr>
        <p:txBody>
          <a:bodyPr>
            <a:normAutofit/>
          </a:bodyPr>
          <a:lstStyle/>
          <a:p>
            <a:r>
              <a:rPr lang="cs-CZ" sz="3200" b="1" dirty="0" err="1">
                <a:solidFill>
                  <a:schemeClr val="accent1">
                    <a:lumMod val="50000"/>
                  </a:schemeClr>
                </a:solidFill>
              </a:rPr>
              <a:t>Classwork</a:t>
            </a:r>
            <a:r>
              <a:rPr lang="cs-CZ" sz="32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cs-CZ" sz="3200" b="1" dirty="0" err="1">
                <a:solidFill>
                  <a:schemeClr val="accent1">
                    <a:lumMod val="50000"/>
                  </a:schemeClr>
                </a:solidFill>
              </a:rPr>
              <a:t>prepare</a:t>
            </a:r>
            <a:r>
              <a:rPr lang="cs-CZ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200" b="1" dirty="0" err="1">
                <a:solidFill>
                  <a:schemeClr val="accent1">
                    <a:lumMod val="50000"/>
                  </a:schemeClr>
                </a:solidFill>
              </a:rPr>
              <a:t>your</a:t>
            </a:r>
            <a:r>
              <a:rPr lang="cs-CZ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200" b="1" dirty="0" err="1">
                <a:solidFill>
                  <a:schemeClr val="accent1">
                    <a:lumMod val="50000"/>
                  </a:schemeClr>
                </a:solidFill>
              </a:rPr>
              <a:t>own</a:t>
            </a:r>
            <a:r>
              <a:rPr lang="cs-CZ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200" b="1" dirty="0" err="1">
                <a:solidFill>
                  <a:schemeClr val="accent1">
                    <a:lumMod val="50000"/>
                  </a:schemeClr>
                </a:solidFill>
              </a:rPr>
              <a:t>funny</a:t>
            </a:r>
            <a:r>
              <a:rPr lang="cs-CZ" sz="3200" b="1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cs-CZ" sz="3200" b="1" dirty="0" err="1">
                <a:solidFill>
                  <a:schemeClr val="accent1">
                    <a:lumMod val="50000"/>
                  </a:schemeClr>
                </a:solidFill>
              </a:rPr>
              <a:t>memorable</a:t>
            </a:r>
            <a:r>
              <a:rPr lang="cs-CZ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200" b="1" dirty="0" err="1">
                <a:solidFill>
                  <a:schemeClr val="accent1">
                    <a:lumMod val="50000"/>
                  </a:schemeClr>
                </a:solidFill>
              </a:rPr>
              <a:t>sentences</a:t>
            </a:r>
            <a:r>
              <a:rPr lang="cs-CZ" sz="32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9A1482E-A084-184D-1EC4-0B3BF7C1D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804705-C655-2B2A-CCDC-8FFC509BF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9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CEF6C03-FD94-B9E1-06DD-521D736287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4000" y="237193"/>
            <a:ext cx="1465580" cy="603250"/>
          </a:xfrm>
          <a:prstGeom prst="rect">
            <a:avLst/>
          </a:prstGeom>
        </p:spPr>
      </p:pic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16A3B6A8-F392-C0A6-9AC8-7829031D9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3931"/>
            <a:ext cx="10515600" cy="3763031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How to Answer “Why Do You Want to Work Here?”">
            <a:extLst>
              <a:ext uri="{FF2B5EF4-FFF2-40B4-BE49-F238E27FC236}">
                <a16:creationId xmlns:a16="http://schemas.microsoft.com/office/drawing/2014/main" id="{34A4D605-F498-B37C-D7C3-66403A149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0" b="11287"/>
          <a:stretch/>
        </p:blipFill>
        <p:spPr bwMode="auto">
          <a:xfrm>
            <a:off x="7332955" y="0"/>
            <a:ext cx="4859045" cy="210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6328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461</TotalTime>
  <Words>658</Words>
  <Application>Microsoft Office PowerPoint</Application>
  <PresentationFormat>Širokoúhlá obrazovka</PresentationFormat>
  <Paragraphs>118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Verdana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Samples</vt:lpstr>
      <vt:lpstr>Prezentace aplikace PowerPoint</vt:lpstr>
      <vt:lpstr>Prezentace aplikace PowerPoint</vt:lpstr>
      <vt:lpstr>Classwork: prepare your own funny and memorable sentences:</vt:lpstr>
      <vt:lpstr>Travel experiences</vt:lpstr>
      <vt:lpstr>https://www.gym-karvina.cz/userfiles/231/travelling_-_vocabulary.pdf</vt:lpstr>
      <vt:lpstr>Prezentace aplikace PowerPoint</vt:lpstr>
      <vt:lpstr>Prezentace aplikace PowerPoint</vt:lpstr>
      <vt:lpstr>Prezentace aplikace PowerPoint</vt:lpstr>
      <vt:lpstr>Prezentace aplikace PowerPoint</vt:lpstr>
      <vt:lpstr>                Searching for flight tickets</vt:lpstr>
      <vt:lpstr>Planning trip - LONDON</vt:lpstr>
      <vt:lpstr>Prezentace aplikace PowerPoint</vt:lpstr>
      <vt:lpstr>What is it? Explain it to your classmates (presentation)</vt:lpstr>
      <vt:lpstr>London trip</vt:lpstr>
      <vt:lpstr>Present your own travel plan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Kamila Tišlerová</cp:lastModifiedBy>
  <cp:revision>57</cp:revision>
  <dcterms:created xsi:type="dcterms:W3CDTF">2019-01-06T15:12:34Z</dcterms:created>
  <dcterms:modified xsi:type="dcterms:W3CDTF">2022-10-03T03:13:54Z</dcterms:modified>
</cp:coreProperties>
</file>