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0"/>
  </p:notesMasterIdLst>
  <p:sldIdLst>
    <p:sldId id="278" r:id="rId2"/>
    <p:sldId id="285" r:id="rId3"/>
    <p:sldId id="297" r:id="rId4"/>
    <p:sldId id="299" r:id="rId5"/>
    <p:sldId id="301" r:id="rId6"/>
    <p:sldId id="302" r:id="rId7"/>
    <p:sldId id="303" r:id="rId8"/>
    <p:sldId id="257" r:id="rId9"/>
    <p:sldId id="280" r:id="rId10"/>
    <p:sldId id="282" r:id="rId11"/>
    <p:sldId id="293" r:id="rId12"/>
    <p:sldId id="283" r:id="rId13"/>
    <p:sldId id="304" r:id="rId14"/>
    <p:sldId id="290" r:id="rId15"/>
    <p:sldId id="300" r:id="rId16"/>
    <p:sldId id="286" r:id="rId17"/>
    <p:sldId id="298" r:id="rId18"/>
    <p:sldId id="288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285"/>
            <p14:sldId id="297"/>
            <p14:sldId id="299"/>
            <p14:sldId id="301"/>
            <p14:sldId id="302"/>
            <p14:sldId id="303"/>
            <p14:sldId id="257"/>
            <p14:sldId id="280"/>
            <p14:sldId id="282"/>
            <p14:sldId id="293"/>
            <p14:sldId id="283"/>
            <p14:sldId id="304"/>
            <p14:sldId id="290"/>
            <p14:sldId id="300"/>
            <p14:sldId id="286"/>
            <p14:sldId id="298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7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lpforenglish.cz/files/20_1257491852_irr_ver_pre_5_pdf_odkazy.pdf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7esl.com/past-simple-and-present-perfect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umimeanglicky.cz/doplnovacka-past-simple-vs-present-perfect-2-uroven/5908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/>
              <a:t>2A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 err="1">
                <a:latin typeface="+mn-lt"/>
                <a:cs typeface="Open Sans"/>
              </a:rPr>
              <a:t>present</a:t>
            </a:r>
            <a:r>
              <a:rPr lang="cs-CZ" sz="3200" b="0" spc="-15" dirty="0">
                <a:latin typeface="+mn-lt"/>
                <a:cs typeface="Open Sans"/>
              </a:rPr>
              <a:t> </a:t>
            </a:r>
            <a:r>
              <a:rPr lang="cs-CZ" sz="3200" b="0" spc="-15" dirty="0" err="1">
                <a:latin typeface="+mn-lt"/>
                <a:cs typeface="Open Sans"/>
              </a:rPr>
              <a:t>perfect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480" y="930134"/>
            <a:ext cx="8656320" cy="7132722"/>
          </a:xfrm>
        </p:spPr>
        <p:txBody>
          <a:bodyPr/>
          <a:lstStyle/>
          <a:p>
            <a:pPr marL="0" indent="0">
              <a:buNone/>
            </a:pPr>
            <a:r>
              <a:rPr lang="en-CZ" sz="2000" dirty="0"/>
              <a:t>= </a:t>
            </a:r>
            <a:r>
              <a:rPr lang="en-CZ" sz="2000" b="0" dirty="0"/>
              <a:t>předpřítomný čas</a:t>
            </a:r>
          </a:p>
          <a:p>
            <a:pPr marL="0" indent="0">
              <a:buNone/>
            </a:pPr>
            <a:endParaRPr lang="en-CZ" sz="1800" b="0" dirty="0"/>
          </a:p>
          <a:p>
            <a:pPr marL="0" indent="0">
              <a:buNone/>
            </a:pPr>
            <a:r>
              <a:rPr lang="en-CZ" sz="1800" u="sng" dirty="0"/>
              <a:t>použití:</a:t>
            </a:r>
            <a:r>
              <a:rPr lang="en-CZ" sz="1800" dirty="0"/>
              <a:t> </a:t>
            </a:r>
            <a:r>
              <a:rPr lang="en-GB" sz="1800" b="0" dirty="0" err="1"/>
              <a:t>můžeme</a:t>
            </a:r>
            <a:r>
              <a:rPr lang="en-GB" sz="1800" b="0" dirty="0"/>
              <a:t> </a:t>
            </a:r>
            <a:r>
              <a:rPr lang="en-GB" sz="1800" b="0" dirty="0" err="1"/>
              <a:t>překládat</a:t>
            </a:r>
            <a:r>
              <a:rPr lang="en-GB" sz="1800" b="0" dirty="0"/>
              <a:t> </a:t>
            </a:r>
            <a:r>
              <a:rPr lang="en-GB" sz="1800" b="0" dirty="0" err="1"/>
              <a:t>někdy</a:t>
            </a:r>
            <a:r>
              <a:rPr lang="en-GB" sz="1800" b="0" dirty="0"/>
              <a:t> </a:t>
            </a:r>
            <a:r>
              <a:rPr lang="en-GB" sz="1800" b="0" dirty="0" err="1"/>
              <a:t>pomocí</a:t>
            </a:r>
            <a:r>
              <a:rPr lang="en-GB" sz="1800" b="0" dirty="0"/>
              <a:t> </a:t>
            </a:r>
            <a:r>
              <a:rPr lang="en-GB" sz="1800" b="0" dirty="0" err="1"/>
              <a:t>přítomného</a:t>
            </a:r>
            <a:r>
              <a:rPr lang="en-GB" sz="1800" b="0" dirty="0"/>
              <a:t> </a:t>
            </a:r>
            <a:r>
              <a:rPr lang="en-GB" sz="1800" b="0" dirty="0" err="1"/>
              <a:t>času</a:t>
            </a:r>
            <a:r>
              <a:rPr lang="en-GB" sz="1800" b="0" dirty="0"/>
              <a:t>, </a:t>
            </a:r>
            <a:r>
              <a:rPr lang="en-GB" sz="1800" b="0" dirty="0" err="1"/>
              <a:t>někdy</a:t>
            </a:r>
            <a:r>
              <a:rPr lang="en-GB" sz="1800" b="0" dirty="0"/>
              <a:t> </a:t>
            </a:r>
            <a:r>
              <a:rPr lang="en-GB" sz="1800" b="0" dirty="0" err="1"/>
              <a:t>pomocí</a:t>
            </a:r>
            <a:r>
              <a:rPr lang="en-GB" sz="1800" b="0" dirty="0"/>
              <a:t> </a:t>
            </a:r>
            <a:r>
              <a:rPr lang="en-GB" sz="1800" b="0" dirty="0" err="1"/>
              <a:t>minulého</a:t>
            </a:r>
            <a:endParaRPr lang="en-GB" sz="1800" b="0" dirty="0"/>
          </a:p>
          <a:p>
            <a:pPr marL="0" indent="0">
              <a:buNone/>
            </a:pPr>
            <a:r>
              <a:rPr lang="en-GB" sz="1800" b="0" dirty="0"/>
              <a:t>	</a:t>
            </a:r>
            <a:r>
              <a:rPr lang="en-GB" sz="1600" b="0" dirty="0"/>
              <a:t>1. </a:t>
            </a:r>
            <a:r>
              <a:rPr lang="en-GB" sz="1600" b="0" dirty="0" err="1"/>
              <a:t>zkušenosti</a:t>
            </a:r>
            <a:r>
              <a:rPr lang="en-GB" sz="1600" b="0" dirty="0"/>
              <a:t>, “</a:t>
            </a:r>
            <a:r>
              <a:rPr lang="en-GB" sz="1600" b="0" dirty="0" err="1"/>
              <a:t>již</a:t>
            </a:r>
            <a:r>
              <a:rPr lang="en-GB" sz="1600" b="0" dirty="0"/>
              <a:t> </a:t>
            </a:r>
            <a:r>
              <a:rPr lang="en-GB" sz="1600" b="0" dirty="0" err="1"/>
              <a:t>dosažené</a:t>
            </a:r>
            <a:r>
              <a:rPr lang="en-GB" sz="1600" b="0" dirty="0"/>
              <a:t> </a:t>
            </a:r>
            <a:r>
              <a:rPr lang="en-GB" sz="1600" b="0" dirty="0" err="1"/>
              <a:t>skóre</a:t>
            </a:r>
            <a:r>
              <a:rPr lang="en-GB" sz="1600" b="0" dirty="0"/>
              <a:t>”</a:t>
            </a:r>
          </a:p>
          <a:p>
            <a:pPr marL="0" indent="0">
              <a:buNone/>
            </a:pPr>
            <a:r>
              <a:rPr lang="en-GB" sz="1600" b="0" dirty="0"/>
              <a:t>	2. </a:t>
            </a:r>
            <a:r>
              <a:rPr lang="en-GB" sz="1600" b="0" dirty="0" err="1"/>
              <a:t>změny</a:t>
            </a:r>
            <a:r>
              <a:rPr lang="en-GB" sz="1600" b="0" dirty="0"/>
              <a:t>, “</a:t>
            </a:r>
            <a:r>
              <a:rPr lang="en-GB" sz="1600" b="0" dirty="0" err="1"/>
              <a:t>dnes</a:t>
            </a:r>
            <a:r>
              <a:rPr lang="en-GB" sz="1600" b="0" dirty="0"/>
              <a:t> je </a:t>
            </a:r>
            <a:r>
              <a:rPr lang="en-GB" sz="1600" b="0" dirty="0" err="1"/>
              <a:t>něco</a:t>
            </a:r>
            <a:r>
              <a:rPr lang="en-GB" sz="1600" b="0" dirty="0"/>
              <a:t> </a:t>
            </a:r>
            <a:r>
              <a:rPr lang="en-GB" sz="1600" b="0" dirty="0" err="1"/>
              <a:t>jinak</a:t>
            </a:r>
            <a:r>
              <a:rPr lang="en-GB" sz="1600" b="0" dirty="0"/>
              <a:t>”</a:t>
            </a:r>
          </a:p>
          <a:p>
            <a:pPr marL="0" indent="0">
              <a:buNone/>
            </a:pPr>
            <a:r>
              <a:rPr lang="en-GB" sz="1600" b="0" dirty="0"/>
              <a:t>	3. </a:t>
            </a:r>
            <a:r>
              <a:rPr lang="en-GB" sz="1600" b="0" dirty="0" err="1"/>
              <a:t>nedávné</a:t>
            </a:r>
            <a:r>
              <a:rPr lang="en-GB" sz="1600" b="0" dirty="0"/>
              <a:t> </a:t>
            </a:r>
            <a:r>
              <a:rPr lang="en-GB" sz="1600" b="0" dirty="0" err="1"/>
              <a:t>děje</a:t>
            </a:r>
            <a:r>
              <a:rPr lang="en-GB" sz="1600" b="0" dirty="0"/>
              <a:t>, v </a:t>
            </a:r>
            <a:r>
              <a:rPr lang="en-GB" sz="1600" b="0" dirty="0" err="1"/>
              <a:t>poslední</a:t>
            </a:r>
            <a:r>
              <a:rPr lang="en-GB" sz="1600" b="0" dirty="0"/>
              <a:t> </a:t>
            </a:r>
            <a:r>
              <a:rPr lang="en-GB" sz="1600" b="0" dirty="0" err="1"/>
              <a:t>době</a:t>
            </a:r>
            <a:r>
              <a:rPr lang="en-GB" sz="1600" b="0" dirty="0"/>
              <a:t> se </a:t>
            </a:r>
            <a:r>
              <a:rPr lang="en-GB" sz="1600" b="0" dirty="0" err="1"/>
              <a:t>stalo</a:t>
            </a:r>
            <a:endParaRPr lang="en-GB" sz="1600" b="0" dirty="0"/>
          </a:p>
          <a:p>
            <a:pPr marL="0" indent="0">
              <a:buNone/>
            </a:pPr>
            <a:endParaRPr lang="en-GB" sz="105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tvorba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indent="0">
              <a:buNone/>
            </a:pPr>
            <a:r>
              <a:rPr kumimoji="0" lang="en-CZ" sz="1800" b="0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kladná věta </a:t>
            </a: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–&gt; </a:t>
            </a:r>
            <a:r>
              <a:rPr lang="en-GB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have/has + </a:t>
            </a:r>
            <a:r>
              <a:rPr lang="en-GB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minulé</a:t>
            </a:r>
            <a:r>
              <a:rPr lang="en-GB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příčestí</a:t>
            </a:r>
            <a:r>
              <a:rPr lang="en-GB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významové</a:t>
            </a:r>
            <a:r>
              <a:rPr lang="en-GB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GB" sz="18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slovesa</a:t>
            </a:r>
            <a:endParaRPr lang="en-GB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6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inulé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příčestí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tvoříme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buď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koncovkou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-ed (u 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pravidelných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sloves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použijeme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třetí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tvar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nepravidelných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sloves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(built, done, seen </a:t>
            </a:r>
            <a:r>
              <a:rPr lang="en-GB" sz="1600" b="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apod</a:t>
            </a:r>
            <a:r>
              <a:rPr lang="en-GB" sz="1600" b="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en-GB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b="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např</a:t>
            </a:r>
            <a:r>
              <a:rPr lang="en-GB" sz="1800" b="0" dirty="0">
                <a:latin typeface="Calibri" panose="020F0502020204030204" pitchFamily="34" charset="0"/>
                <a:cs typeface="Calibri" panose="020F0502020204030204" pitchFamily="34" charset="0"/>
              </a:rPr>
              <a:t>. We have/We’ve met. She has/She’s gone out. </a:t>
            </a:r>
          </a:p>
          <a:p>
            <a:pPr marL="0" indent="0">
              <a:buNone/>
              <a:defRPr/>
            </a:pPr>
            <a:r>
              <a:rPr kumimoji="0" lang="en-CZ" sz="1800" b="0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záporná věta </a:t>
            </a: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–&gt; have not/has not + </a:t>
            </a:r>
            <a:r>
              <a:rPr lang="en-GB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minulé</a:t>
            </a:r>
            <a:r>
              <a:rPr lang="en-GB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příčestí</a:t>
            </a:r>
            <a:r>
              <a:rPr lang="en-GB" sz="1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významové</a:t>
            </a:r>
            <a:r>
              <a:rPr lang="en-GB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GB" sz="18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slovesa</a:t>
            </a:r>
            <a:endParaRPr lang="en-CZ" sz="1800" b="0" i="1" dirty="0"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např.  I haven’t done my homework. </a:t>
            </a:r>
            <a:endParaRPr lang="en-CZ" sz="1800" b="0" dirty="0"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lang="en-CZ" sz="1800" b="0" u="sng" dirty="0">
                <a:latin typeface="Calibri" panose="020F0502020204030204"/>
                <a:cs typeface="Calibri" panose="020F0502020204030204" pitchFamily="34" charset="0"/>
              </a:rPr>
              <a:t>otázka</a:t>
            </a:r>
            <a:r>
              <a:rPr lang="en-CZ" sz="1800" b="0" dirty="0">
                <a:latin typeface="Calibri" panose="020F0502020204030204"/>
                <a:cs typeface="Calibri" panose="020F0502020204030204" pitchFamily="34" charset="0"/>
              </a:rPr>
              <a:t> –&gt; sloveso </a:t>
            </a:r>
            <a:r>
              <a:rPr lang="en-CZ" sz="1800" b="0" i="1" dirty="0">
                <a:latin typeface="Calibri" panose="020F0502020204030204"/>
                <a:cs typeface="Calibri" panose="020F0502020204030204" pitchFamily="34" charset="0"/>
              </a:rPr>
              <a:t>have</a:t>
            </a:r>
            <a:r>
              <a:rPr lang="en-CZ" sz="1800" b="0" dirty="0">
                <a:latin typeface="Calibri" panose="020F0502020204030204"/>
                <a:cs typeface="Calibri" panose="020F0502020204030204" pitchFamily="34" charset="0"/>
              </a:rPr>
              <a:t> přesuneme před podmět věty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lang="en-CZ" sz="1800" b="0" dirty="0">
                <a:latin typeface="Calibri" panose="020F0502020204030204"/>
                <a:cs typeface="Calibri" panose="020F0502020204030204" pitchFamily="34" charset="0"/>
              </a:rPr>
              <a:t>	např. Where has he gone? Have you two met?</a:t>
            </a:r>
            <a:endParaRPr lang="en-GB" sz="1600" b="0" dirty="0">
              <a:solidFill>
                <a:srgbClr val="2388A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en-GB" sz="1800" b="0" dirty="0"/>
          </a:p>
          <a:p>
            <a:pPr marL="0" indent="0">
              <a:buNone/>
            </a:pPr>
            <a:endParaRPr lang="en-GB" sz="1800" b="0" dirty="0"/>
          </a:p>
          <a:p>
            <a:pPr marL="0" indent="0">
              <a:buNone/>
            </a:pPr>
            <a:endParaRPr lang="en-GB" sz="1800" b="0" dirty="0"/>
          </a:p>
          <a:p>
            <a:pPr marL="0" indent="0">
              <a:buNone/>
            </a:pPr>
            <a:endParaRPr lang="en-CZ" sz="1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30124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B0D420-FBD8-93E3-0708-A846CC938CBD}"/>
              </a:ext>
            </a:extLst>
          </p:cNvPr>
          <p:cNvSpPr/>
          <p:nvPr/>
        </p:nvSpPr>
        <p:spPr>
          <a:xfrm>
            <a:off x="7020560" y="6499515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/>
              <a:t>2A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>
                <a:latin typeface="+mn-lt"/>
                <a:cs typeface="Open Sans"/>
              </a:rPr>
              <a:t>past </a:t>
            </a:r>
            <a:r>
              <a:rPr lang="cs-CZ" sz="3200" b="0" spc="-15" dirty="0" err="1">
                <a:latin typeface="+mn-lt"/>
                <a:cs typeface="Open Sans"/>
              </a:rPr>
              <a:t>simple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480" y="930134"/>
            <a:ext cx="8656320" cy="5837866"/>
          </a:xfrm>
        </p:spPr>
        <p:txBody>
          <a:bodyPr/>
          <a:lstStyle/>
          <a:p>
            <a:pPr marL="0" indent="0">
              <a:buNone/>
            </a:pPr>
            <a:r>
              <a:rPr lang="en-CZ" sz="2000" dirty="0"/>
              <a:t>= </a:t>
            </a:r>
            <a:r>
              <a:rPr lang="en-CZ" sz="2000" b="0" dirty="0"/>
              <a:t>minulý čas prostý</a:t>
            </a:r>
          </a:p>
          <a:p>
            <a:pPr marL="0" indent="0">
              <a:buNone/>
            </a:pPr>
            <a:endParaRPr kumimoji="0" lang="en-CZ" sz="1600" b="0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CZ" sz="1800" b="1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použití:</a:t>
            </a:r>
            <a:r>
              <a:rPr kumimoji="0" lang="en-CZ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popis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něčeho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 se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událo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minulosti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(jak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jednorázově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opakovaně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důležité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je, </a:t>
            </a:r>
            <a:r>
              <a:rPr kumimoji="0" lang="en-GB" sz="1800" b="0" i="0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že</a:t>
            </a:r>
            <a:r>
              <a:rPr kumimoji="0" lang="en-GB" sz="1800" b="0" i="0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průběh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již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skončil</a:t>
            </a:r>
            <a:r>
              <a:rPr lang="en-GB" sz="1800" b="0" dirty="0">
                <a:latin typeface="Calibri" panose="020F0502020204030204"/>
              </a:rPr>
              <a:t>)</a:t>
            </a:r>
            <a:endParaRPr kumimoji="0" lang="en-GB" sz="1800" b="0" i="0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endParaRPr kumimoji="0" lang="en-CZ" sz="1400" b="0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tvorba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CZ" sz="1800" b="0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kladná věta </a:t>
            </a: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–&gt; pravidelná x nepravidelná slovesa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lang="en-CZ" sz="1800" b="0" dirty="0">
                <a:latin typeface="Calibri" panose="020F0502020204030204"/>
              </a:rPr>
              <a:t>	pravidelná –&gt; sloveso + </a:t>
            </a: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–ed; tvar je ve všech osobách stejný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např.  I worked. I lived. I jumped.</a:t>
            </a:r>
          </a:p>
          <a:p>
            <a:pPr marL="0" indent="0">
              <a:buNone/>
              <a:defRPr/>
            </a:pPr>
            <a:r>
              <a:rPr lang="en-CZ" sz="1800" b="0" dirty="0">
                <a:latin typeface="Calibri" panose="020F0502020204030204"/>
              </a:rPr>
              <a:t>	nepravidelná –&gt; </a:t>
            </a:r>
            <a:r>
              <a:rPr lang="en-GB" sz="1800" b="0" dirty="0" err="1">
                <a:latin typeface="Calibri" panose="020F0502020204030204"/>
              </a:rPr>
              <a:t>tvar</a:t>
            </a:r>
            <a:r>
              <a:rPr lang="en-GB" sz="1800" b="0" dirty="0">
                <a:latin typeface="Calibri" panose="020F0502020204030204"/>
              </a:rPr>
              <a:t> </a:t>
            </a:r>
            <a:r>
              <a:rPr lang="en-GB" sz="1800" b="0" dirty="0" err="1">
                <a:latin typeface="Calibri" panose="020F0502020204030204"/>
              </a:rPr>
              <a:t>minulého</a:t>
            </a:r>
            <a:r>
              <a:rPr lang="en-GB" sz="1800" b="0" dirty="0">
                <a:latin typeface="Calibri" panose="020F0502020204030204"/>
              </a:rPr>
              <a:t> </a:t>
            </a:r>
            <a:r>
              <a:rPr lang="en-GB" sz="1800" b="0" dirty="0" err="1">
                <a:latin typeface="Calibri" panose="020F0502020204030204"/>
              </a:rPr>
              <a:t>času</a:t>
            </a:r>
            <a:r>
              <a:rPr lang="en-GB" sz="1800" b="0" dirty="0">
                <a:latin typeface="Calibri" panose="020F0502020204030204"/>
              </a:rPr>
              <a:t> je </a:t>
            </a:r>
            <a:r>
              <a:rPr lang="en-GB" sz="1800" b="0" dirty="0" err="1">
                <a:latin typeface="Calibri" panose="020F0502020204030204"/>
              </a:rPr>
              <a:t>jiný</a:t>
            </a:r>
            <a:r>
              <a:rPr lang="en-GB" sz="1800" b="0" dirty="0">
                <a:latin typeface="Calibri" panose="020F0502020204030204"/>
              </a:rPr>
              <a:t>, </a:t>
            </a:r>
            <a:r>
              <a:rPr lang="en-GB" sz="1800" b="0" dirty="0" err="1">
                <a:latin typeface="Calibri" panose="020F0502020204030204"/>
              </a:rPr>
              <a:t>není</a:t>
            </a:r>
            <a:r>
              <a:rPr lang="en-GB" sz="1800" b="0" dirty="0">
                <a:latin typeface="Calibri" panose="020F0502020204030204"/>
              </a:rPr>
              <a:t> </a:t>
            </a:r>
            <a:r>
              <a:rPr lang="en-GB" sz="1800" b="0" dirty="0" err="1">
                <a:latin typeface="Calibri" panose="020F0502020204030204"/>
              </a:rPr>
              <a:t>zde</a:t>
            </a:r>
            <a:r>
              <a:rPr lang="en-GB" sz="1800" b="0" dirty="0">
                <a:latin typeface="Calibri" panose="020F0502020204030204"/>
              </a:rPr>
              <a:t> </a:t>
            </a:r>
            <a:r>
              <a:rPr lang="en-GB" sz="1800" b="0" dirty="0" err="1">
                <a:latin typeface="Calibri" panose="020F0502020204030204"/>
              </a:rPr>
              <a:t>pravidelné</a:t>
            </a:r>
            <a:r>
              <a:rPr lang="en-GB" sz="1800" b="0" dirty="0">
                <a:latin typeface="Calibri" panose="020F0502020204030204"/>
              </a:rPr>
              <a:t> </a:t>
            </a:r>
            <a:r>
              <a:rPr lang="en-GB" sz="1800" b="0" dirty="0" err="1">
                <a:latin typeface="Calibri" panose="020F0502020204030204"/>
              </a:rPr>
              <a:t>zakončení</a:t>
            </a:r>
            <a:r>
              <a:rPr lang="en-GB" sz="1800" b="0" dirty="0">
                <a:latin typeface="Calibri" panose="020F0502020204030204"/>
              </a:rPr>
              <a:t> –ed </a:t>
            </a:r>
          </a:p>
          <a:p>
            <a:pPr marL="0" indent="0"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např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 </a:t>
            </a:r>
            <a:r>
              <a:rPr lang="en-GB" sz="1800" b="0" dirty="0">
                <a:latin typeface="Calibri" panose="020F0502020204030204"/>
              </a:rPr>
              <a:t>swam across the ocean. I wrote her a letter.</a:t>
            </a:r>
          </a:p>
          <a:p>
            <a:pPr marL="0" indent="0">
              <a:buNone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přehled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CZ" sz="1800" b="0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CZ" sz="1800" b="0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záporná věta </a:t>
            </a: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–&gt; </a:t>
            </a:r>
            <a:r>
              <a:rPr kumimoji="0" lang="en-CZ" sz="1800" b="0" i="1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not </a:t>
            </a:r>
            <a:r>
              <a:rPr kumimoji="0" lang="en-CZ" sz="1800" b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CZ" sz="1800" b="0" i="1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didn’t</a:t>
            </a:r>
            <a:r>
              <a:rPr kumimoji="0" lang="en-CZ" sz="1800" b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významové sloveso v základním (přítomném) tvaru</a:t>
            </a:r>
            <a:endParaRPr kumimoji="0" lang="en-CZ" sz="1800" b="0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např. </a:t>
            </a:r>
            <a:r>
              <a:rPr lang="en-CZ" sz="1800" b="0" dirty="0">
                <a:latin typeface="Calibri" panose="020F0502020204030204"/>
              </a:rPr>
              <a:t>I didn’t lie to you.</a:t>
            </a:r>
            <a:endParaRPr kumimoji="0" lang="en-CZ" sz="1800" b="0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CZ" sz="1800" b="0" i="0" u="sng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otázka</a:t>
            </a: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–&gt; inverze, pomocné </a:t>
            </a:r>
            <a:r>
              <a:rPr kumimoji="0" lang="en-CZ" sz="1800" b="0" i="1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</a:t>
            </a:r>
            <a:r>
              <a:rPr kumimoji="0" lang="en-CZ" sz="1800" b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změníme na jeho minulý čas </a:t>
            </a:r>
            <a:r>
              <a:rPr kumimoji="0" lang="en-CZ" sz="1800" b="0" i="1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lang="en-CZ" sz="1800" b="0" dirty="0">
                <a:latin typeface="Calibri" panose="020F0502020204030204"/>
              </a:rPr>
              <a:t>, významové 	sloveso zůstává v základním tvaru</a:t>
            </a:r>
            <a:endParaRPr kumimoji="0" lang="en-CZ" sz="1800" b="0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None/>
              <a:tabLst/>
              <a:defRPr/>
            </a:pPr>
            <a:r>
              <a:rPr kumimoji="0" lang="en-CZ" sz="1800" b="0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např. Did you work yesterday? Yes, I did./No, I didn’t.</a:t>
            </a:r>
            <a:endParaRPr lang="en-CZ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88095-8178-B9EE-422A-98E920F96156}"/>
              </a:ext>
            </a:extLst>
          </p:cNvPr>
          <p:cNvSpPr txBox="1"/>
          <p:nvPr/>
        </p:nvSpPr>
        <p:spPr>
          <a:xfrm rot="20073816">
            <a:off x="-125961" y="4218483"/>
            <a:ext cx="3891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!!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jako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každé</a:t>
            </a:r>
            <a:r>
              <a:rPr lang="en-GB" sz="1400" dirty="0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přípony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zde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platí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změkčování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koncového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a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zdvojení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koncové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souhlásky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jednoslabičných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sloves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končících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kombinaci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souhláska-samohláska-souhláska</a:t>
            </a:r>
            <a:r>
              <a:rPr lang="en-GB" sz="1400" dirty="0">
                <a:solidFill>
                  <a:srgbClr val="2388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400" dirty="0">
              <a:solidFill>
                <a:srgbClr val="2388A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33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2A Grammar:</a:t>
            </a:r>
            <a:r>
              <a:rPr lang="en-CZ" b="0" dirty="0"/>
              <a:t> past simple vs present perfect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400000">
            <a:off x="7440242" y="3616597"/>
            <a:ext cx="5767153" cy="246221"/>
          </a:xfrm>
        </p:spPr>
        <p:txBody>
          <a:bodyPr/>
          <a:lstStyle/>
          <a:p>
            <a:pPr marL="0" indent="0">
              <a:buNone/>
            </a:pPr>
            <a:r>
              <a:rPr lang="en-CZ" sz="1000" b="0" dirty="0"/>
              <a:t>source: </a:t>
            </a:r>
            <a:r>
              <a:rPr lang="en-GB" sz="1000" b="0" dirty="0">
                <a:hlinkClick r:id="rId2"/>
              </a:rPr>
              <a:t>https://7esl.com/past-simple-and-present-perfect/</a:t>
            </a:r>
            <a:r>
              <a:rPr lang="en-CZ" sz="1000" b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F1B2309-446B-D17A-C72A-CBFCEC7BE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705" y="856131"/>
            <a:ext cx="8104187" cy="59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3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2A Grammar:</a:t>
            </a:r>
            <a:r>
              <a:rPr lang="en-CZ" b="0" dirty="0"/>
              <a:t> pop quiz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172" y="5923280"/>
            <a:ext cx="8757653" cy="369332"/>
          </a:xfrm>
        </p:spPr>
        <p:txBody>
          <a:bodyPr/>
          <a:lstStyle/>
          <a:p>
            <a:pPr marL="0" indent="0">
              <a:buNone/>
            </a:pPr>
            <a:r>
              <a:rPr lang="en-GB" sz="1800" b="0" dirty="0">
                <a:hlinkClick r:id="rId2"/>
              </a:rPr>
              <a:t>https://www.umimeanglicky.cz/doplnovacka-past-simple-vs-present-perfect-2-uroven/5908</a:t>
            </a:r>
            <a:r>
              <a:rPr lang="en-GB" sz="1800" b="0" dirty="0"/>
              <a:t> </a:t>
            </a:r>
            <a:endParaRPr lang="en-CZ" sz="1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13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78479-4D2A-3497-9D58-DE31C52676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139" y="1098886"/>
            <a:ext cx="6903721" cy="466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14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2A Pronunciation:</a:t>
            </a:r>
            <a:r>
              <a:rPr lang="en-CZ" b="0" dirty="0"/>
              <a:t> –ed &amp; the letter </a:t>
            </a:r>
            <a:r>
              <a:rPr lang="en-CZ" b="0" i="1" dirty="0"/>
              <a:t>o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77" y="1708304"/>
            <a:ext cx="5806823" cy="344709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–ed </a:t>
            </a:r>
          </a:p>
          <a:p>
            <a:r>
              <a:rPr lang="en-GB" sz="1800" b="0" dirty="0" err="1"/>
              <a:t>koncovka</a:t>
            </a:r>
            <a:r>
              <a:rPr lang="en-GB" sz="1800" b="0" dirty="0"/>
              <a:t> –ed se </a:t>
            </a:r>
            <a:r>
              <a:rPr lang="en-GB" sz="1800" dirty="0" err="1"/>
              <a:t>nikdy</a:t>
            </a:r>
            <a:r>
              <a:rPr lang="en-GB" sz="1800" b="0" dirty="0"/>
              <a:t> </a:t>
            </a:r>
            <a:r>
              <a:rPr lang="en-GB" sz="1800" b="0" dirty="0" err="1"/>
              <a:t>nevyslovuje</a:t>
            </a:r>
            <a:r>
              <a:rPr lang="en-GB" sz="1800" b="0" dirty="0"/>
              <a:t> </a:t>
            </a:r>
            <a:r>
              <a:rPr lang="en-GB" sz="1800" b="0" dirty="0" err="1"/>
              <a:t>jako</a:t>
            </a:r>
            <a:r>
              <a:rPr lang="en-GB" sz="1800" b="0" dirty="0"/>
              <a:t> /ed/</a:t>
            </a:r>
          </a:p>
          <a:p>
            <a:r>
              <a:rPr lang="en-GB" sz="1800" b="0" dirty="0"/>
              <a:t>po </a:t>
            </a:r>
            <a:r>
              <a:rPr lang="en-GB" sz="1800" b="0" dirty="0" err="1"/>
              <a:t>znělé</a:t>
            </a:r>
            <a:r>
              <a:rPr lang="en-GB" sz="1800" b="0" dirty="0"/>
              <a:t> </a:t>
            </a:r>
            <a:r>
              <a:rPr lang="en-GB" sz="1800" b="0" dirty="0" err="1"/>
              <a:t>hlásce</a:t>
            </a:r>
            <a:r>
              <a:rPr lang="en-GB" sz="1800" b="0" dirty="0"/>
              <a:t> </a:t>
            </a:r>
            <a:r>
              <a:rPr lang="en-GB" sz="1800" b="0" dirty="0" err="1"/>
              <a:t>vyslovíme</a:t>
            </a:r>
            <a:r>
              <a:rPr lang="en-GB" sz="1800" b="0" dirty="0"/>
              <a:t> </a:t>
            </a:r>
            <a:r>
              <a:rPr lang="en-GB" sz="1800" b="0" dirty="0" err="1"/>
              <a:t>znělé</a:t>
            </a:r>
            <a:r>
              <a:rPr lang="en-GB" sz="1800" b="0" dirty="0"/>
              <a:t> /d/</a:t>
            </a:r>
          </a:p>
          <a:p>
            <a:pPr lvl="1"/>
            <a:r>
              <a:rPr lang="en-GB" sz="1200" b="1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care – cared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 /</a:t>
            </a:r>
            <a:r>
              <a:rPr lang="en-GB" sz="1200" dirty="0" err="1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keəd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/</a:t>
            </a:r>
          </a:p>
          <a:p>
            <a:pPr lvl="1"/>
            <a:r>
              <a:rPr lang="en-GB" sz="1200" b="1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kill – killed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 /</a:t>
            </a:r>
            <a:r>
              <a:rPr lang="en-GB" sz="1200" dirty="0" err="1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kɪld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/</a:t>
            </a:r>
            <a:endParaRPr lang="en-GB" sz="1800" b="0" dirty="0">
              <a:solidFill>
                <a:srgbClr val="2388A9"/>
              </a:solidFill>
            </a:endParaRPr>
          </a:p>
          <a:p>
            <a:r>
              <a:rPr lang="en-GB" sz="1800" b="0" dirty="0"/>
              <a:t>po </a:t>
            </a:r>
            <a:r>
              <a:rPr lang="en-GB" sz="1800" b="0" dirty="0" err="1"/>
              <a:t>neznělé</a:t>
            </a:r>
            <a:r>
              <a:rPr lang="en-GB" sz="1800" b="0" dirty="0"/>
              <a:t> </a:t>
            </a:r>
            <a:r>
              <a:rPr lang="en-GB" sz="1800" b="0" dirty="0" err="1"/>
              <a:t>hlásce</a:t>
            </a:r>
            <a:r>
              <a:rPr lang="en-GB" sz="1800" b="0" dirty="0"/>
              <a:t> </a:t>
            </a:r>
            <a:r>
              <a:rPr lang="en-GB" sz="1800" b="0" dirty="0" err="1"/>
              <a:t>naopak</a:t>
            </a:r>
            <a:r>
              <a:rPr lang="en-GB" sz="1800" b="0" dirty="0"/>
              <a:t> </a:t>
            </a:r>
            <a:r>
              <a:rPr lang="en-GB" sz="1800" b="0" dirty="0" err="1"/>
              <a:t>neznělé</a:t>
            </a:r>
            <a:r>
              <a:rPr lang="en-GB" sz="1800" b="0" dirty="0"/>
              <a:t> /t/</a:t>
            </a:r>
          </a:p>
          <a:p>
            <a:pPr lvl="1"/>
            <a:r>
              <a:rPr lang="en-GB" sz="1200" b="1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work – worked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 /</a:t>
            </a:r>
            <a:r>
              <a:rPr lang="en-GB" sz="1200" dirty="0" err="1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wɜ:kt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/</a:t>
            </a:r>
          </a:p>
          <a:p>
            <a:pPr lvl="1"/>
            <a:r>
              <a:rPr lang="en-GB" sz="1200" b="1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kiss – kissed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 /</a:t>
            </a:r>
            <a:r>
              <a:rPr lang="en-GB" sz="1200" dirty="0" err="1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kɪst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/</a:t>
            </a:r>
            <a:endParaRPr lang="en-GB" sz="1800" b="0" dirty="0">
              <a:solidFill>
                <a:srgbClr val="2388A9"/>
              </a:solidFill>
            </a:endParaRPr>
          </a:p>
          <a:p>
            <a:r>
              <a:rPr lang="en-GB" sz="1800" b="0" dirty="0" err="1"/>
              <a:t>pokud</a:t>
            </a:r>
            <a:r>
              <a:rPr lang="en-GB" sz="1800" b="0" dirty="0"/>
              <a:t> je </a:t>
            </a:r>
            <a:r>
              <a:rPr lang="en-GB" sz="1800" b="0" dirty="0" err="1"/>
              <a:t>před</a:t>
            </a:r>
            <a:r>
              <a:rPr lang="en-GB" sz="1800" b="0" dirty="0"/>
              <a:t> </a:t>
            </a:r>
            <a:r>
              <a:rPr lang="en-GB" sz="1800" b="0" dirty="0" err="1"/>
              <a:t>koncovkou</a:t>
            </a:r>
            <a:r>
              <a:rPr lang="en-GB" sz="1800" b="0" dirty="0"/>
              <a:t> T </a:t>
            </a:r>
            <a:r>
              <a:rPr lang="en-GB" sz="1800" b="0" dirty="0" err="1"/>
              <a:t>nebo</a:t>
            </a:r>
            <a:r>
              <a:rPr lang="en-GB" sz="1800" b="0" dirty="0"/>
              <a:t> D, -ed </a:t>
            </a:r>
            <a:r>
              <a:rPr lang="en-GB" sz="1800" b="0" dirty="0" err="1"/>
              <a:t>vyslovíme</a:t>
            </a:r>
            <a:r>
              <a:rPr lang="en-GB" sz="1800" b="0" dirty="0"/>
              <a:t> /</a:t>
            </a:r>
            <a:r>
              <a:rPr lang="en-GB" sz="1800" b="0" dirty="0" err="1"/>
              <a:t>ɪd</a:t>
            </a:r>
            <a:r>
              <a:rPr lang="en-GB" sz="1800" b="0" dirty="0"/>
              <a:t>/</a:t>
            </a:r>
          </a:p>
          <a:p>
            <a:pPr lvl="1"/>
            <a:r>
              <a:rPr lang="en-GB" sz="1200" b="1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visit – visited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 /'</a:t>
            </a:r>
            <a:r>
              <a:rPr lang="en-GB" sz="1200" dirty="0" err="1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vɪzɪtɪd</a:t>
            </a:r>
            <a:r>
              <a:rPr lang="en-GB" sz="12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/; </a:t>
            </a:r>
            <a:r>
              <a:rPr lang="en-GB" sz="1000" b="1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land – landed</a:t>
            </a:r>
            <a:r>
              <a:rPr lang="en-GB" sz="10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 /'</a:t>
            </a:r>
            <a:r>
              <a:rPr lang="en-GB" sz="1000" dirty="0" err="1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lændɪd</a:t>
            </a:r>
            <a:r>
              <a:rPr lang="en-GB" sz="1000" dirty="0">
                <a:solidFill>
                  <a:srgbClr val="2388A9"/>
                </a:solidFill>
                <a:effectLst/>
                <a:latin typeface="Helvetica Neue" panose="02000503000000020004" pitchFamily="2" charset="0"/>
              </a:rPr>
              <a:t>/</a:t>
            </a:r>
            <a:endParaRPr lang="en-GB" sz="1200" dirty="0">
              <a:effectLst/>
              <a:latin typeface="Helvetica Neue" panose="02000503000000020004" pitchFamily="2" charset="0"/>
            </a:endParaRPr>
          </a:p>
          <a:p>
            <a:pPr lvl="1"/>
            <a:endParaRPr lang="en-GB" sz="1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7D861-8AEC-5D8B-C266-D4C033245C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560" y="1972464"/>
            <a:ext cx="5228989" cy="30574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823028-8CF6-1FDD-57B9-915782A27BBD}"/>
              </a:ext>
            </a:extLst>
          </p:cNvPr>
          <p:cNvSpPr txBox="1"/>
          <p:nvPr/>
        </p:nvSpPr>
        <p:spPr>
          <a:xfrm>
            <a:off x="6672816" y="16031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2388A9"/>
                </a:solidFill>
              </a:rPr>
              <a:t>the letter </a:t>
            </a:r>
            <a:r>
              <a:rPr lang="en-GB" b="1" i="1" dirty="0">
                <a:solidFill>
                  <a:srgbClr val="2388A9"/>
                </a:solidFill>
              </a:rPr>
              <a:t>o</a:t>
            </a:r>
            <a:endParaRPr lang="en-GB" sz="1800" b="1" dirty="0">
              <a:solidFill>
                <a:srgbClr val="2388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2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2A Pronunciation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057" y="5537539"/>
            <a:ext cx="5806823" cy="369332"/>
          </a:xfrm>
        </p:spPr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4F878-418B-83AD-E37F-9B424516FF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726" y="1769803"/>
            <a:ext cx="8234747" cy="3767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AAD03A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4B882-348C-BA3C-DADB-BE8F79DA4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320" y="1077735"/>
            <a:ext cx="6385560" cy="5546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AAD03A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893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7D24B-B516-1E5E-20E7-A836CE4652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246" y="-11600"/>
            <a:ext cx="6417914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C53414-42B6-E020-CE1A-566B0771F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243" y="969814"/>
            <a:ext cx="8656320" cy="492443"/>
          </a:xfrm>
        </p:spPr>
        <p:txBody>
          <a:bodyPr/>
          <a:lstStyle/>
          <a:p>
            <a:r>
              <a:rPr lang="en-CZ" b="0" dirty="0"/>
              <a:t>Student’s Book; p. 14 &amp; 154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D3DC2-2061-C3E1-9DEA-8F85DA211F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46" y="1574480"/>
            <a:ext cx="3354194" cy="5049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2A Vocabulary:</a:t>
            </a:r>
            <a:r>
              <a:rPr lang="en-CZ" b="0" dirty="0"/>
              <a:t> money</a:t>
            </a:r>
            <a:endParaRPr lang="en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0A7AAA-691B-310C-8216-B795E1AF42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884" y="1726063"/>
            <a:ext cx="8874036" cy="4226400"/>
          </a:xfrm>
          <a:prstGeom prst="rect">
            <a:avLst/>
          </a:prstGeom>
          <a:ln w="127000" cap="sq">
            <a:solidFill>
              <a:srgbClr val="AAD03A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50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64C1DB-58A8-7CC6-1E20-21A80357C4D8}"/>
              </a:ext>
            </a:extLst>
          </p:cNvPr>
          <p:cNvSpPr/>
          <p:nvPr/>
        </p:nvSpPr>
        <p:spPr>
          <a:xfrm>
            <a:off x="6860540" y="6380480"/>
            <a:ext cx="1938020" cy="38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672A6-B046-0144-7774-E9154E03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2A Listening &amp;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C7FE8-2F3F-6B37-07A2-2998F081C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280" y="1045845"/>
            <a:ext cx="8656320" cy="492443"/>
          </a:xfrm>
        </p:spPr>
        <p:txBody>
          <a:bodyPr/>
          <a:lstStyle/>
          <a:p>
            <a:r>
              <a:rPr lang="en-CZ" b="0" dirty="0"/>
              <a:t>Student’s Book; p. 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1CDB1-EF48-847B-A61B-54751931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</a:t>
            </a:fld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55238-2345-6717-2BFC-EE0A93C0D5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063" y="0"/>
            <a:ext cx="286906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0BC1D4-57F7-C8B7-13DB-BFF60D32E9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830" y="3714255"/>
            <a:ext cx="3982720" cy="2188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D836E-D6A4-337E-6531-05311EEB1E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57" y="1955122"/>
            <a:ext cx="4723183" cy="15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2A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18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BB94688-CD90-C3EF-00F0-5C157FCEA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779" y="1267767"/>
            <a:ext cx="3749040" cy="461665"/>
          </a:xfrm>
        </p:spPr>
        <p:txBody>
          <a:bodyPr/>
          <a:lstStyle/>
          <a:p>
            <a:r>
              <a:rPr lang="en-CZ" sz="2400" b="0" dirty="0"/>
              <a:t>Student’s book; p. 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0B7C3-8E41-D06F-4345-327C922A7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9"/>
          <a:stretch/>
        </p:blipFill>
        <p:spPr>
          <a:xfrm>
            <a:off x="982233" y="934721"/>
            <a:ext cx="4772667" cy="5934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8F3CA0-90E7-1706-0A3B-C21CC179C7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73"/>
          <a:stretch/>
        </p:blipFill>
        <p:spPr>
          <a:xfrm>
            <a:off x="5754900" y="2072640"/>
            <a:ext cx="5018799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290-F796-6273-FF84-6D320DB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Souhrn minulé lekce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EF09A-CA6F-0B44-252A-F8DA189B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333041"/>
            <a:ext cx="11492372" cy="2508379"/>
          </a:xfrm>
        </p:spPr>
        <p:txBody>
          <a:bodyPr/>
          <a:lstStyle/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22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forms</a:t>
            </a: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kumimoji="0" lang="en-CZ" i="1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</a:t>
            </a:r>
          </a:p>
          <a:p>
            <a:pPr marL="147637" lvl="1" indent="0">
              <a:buClr>
                <a:srgbClr val="2388A9"/>
              </a:buClr>
              <a:buSzPct val="130000"/>
              <a:buNone/>
              <a:defRPr/>
            </a:pPr>
            <a:endParaRPr kumimoji="0" lang="en-CZ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47637" lvl="1" indent="0">
              <a:buClr>
                <a:srgbClr val="2388A9"/>
              </a:buClr>
              <a:buSzPct val="130000"/>
              <a:buNone/>
              <a:defRPr/>
            </a:pPr>
            <a:endParaRPr lang="en-CZ" dirty="0">
              <a:solidFill>
                <a:srgbClr val="2388A9"/>
              </a:solidFill>
              <a:latin typeface="Calibri" panose="020F0502020204030204"/>
            </a:endParaRPr>
          </a:p>
          <a:p>
            <a:pPr marL="147637" lvl="1" indent="0">
              <a:buClr>
                <a:srgbClr val="2388A9"/>
              </a:buClr>
              <a:buSzPct val="130000"/>
              <a:buNone/>
              <a:defRPr/>
            </a:pPr>
            <a:endParaRPr kumimoji="0" lang="en-CZ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lang="en-CZ" i="1" dirty="0">
                <a:solidFill>
                  <a:srgbClr val="2388A9"/>
                </a:solidFill>
                <a:latin typeface="Calibri" panose="020F0502020204030204"/>
              </a:rPr>
              <a:t>will</a:t>
            </a:r>
            <a:endParaRPr kumimoji="0" lang="en-CZ" i="1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3BD1-4596-F085-83D1-0CF49C7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73E3D-C889-C576-993D-8F82BC9D5A6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23597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290-F796-6273-FF84-6D320DB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Souhrn minulé lekce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EF09A-CA6F-0B44-252A-F8DA189B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333041"/>
            <a:ext cx="11492372" cy="3798476"/>
          </a:xfrm>
        </p:spPr>
        <p:txBody>
          <a:bodyPr/>
          <a:lstStyle/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22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forms</a:t>
            </a: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kumimoji="0" lang="en-CZ" i="1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</a:t>
            </a:r>
          </a:p>
          <a:p>
            <a:pPr lvl="2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oznamujeme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své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plány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předvídáme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že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něco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stane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základě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patrných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důkazů</a:t>
            </a:r>
            <a:endParaRPr kumimoji="0" lang="en-CZ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47637" lvl="1" indent="0">
              <a:buClr>
                <a:srgbClr val="2388A9"/>
              </a:buClr>
              <a:buSzPct val="130000"/>
              <a:buNone/>
              <a:defRPr/>
            </a:pPr>
            <a:endParaRPr kumimoji="0" lang="en-CZ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lang="en-CZ" i="1" dirty="0">
                <a:solidFill>
                  <a:srgbClr val="2388A9"/>
                </a:solidFill>
                <a:latin typeface="Calibri" panose="020F0502020204030204"/>
              </a:rPr>
              <a:t>will</a:t>
            </a:r>
          </a:p>
          <a:p>
            <a:pPr lvl="2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právě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rozhodujeme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myslím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 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budoucnosti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sliby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objednání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prosby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varování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i="0" u="none" strike="noStrike" kern="1200" cap="none" spc="0" normalizeH="0" baseline="0" noProof="0" dirty="0" err="1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výhrůžky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endParaRPr kumimoji="0" lang="en-CZ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3BD1-4596-F085-83D1-0CF49C7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73E3D-C889-C576-993D-8F82BC9D5A6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A57DF-37F2-9D06-DE26-17CB75F7302F}"/>
              </a:ext>
            </a:extLst>
          </p:cNvPr>
          <p:cNvSpPr txBox="1"/>
          <p:nvPr/>
        </p:nvSpPr>
        <p:spPr>
          <a:xfrm>
            <a:off x="5850165" y="5340293"/>
            <a:ext cx="562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18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5 sentences about your autumn holiday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A481E-7B15-758F-2B03-37D634BAA702}"/>
              </a:ext>
            </a:extLst>
          </p:cNvPr>
          <p:cNvSpPr txBox="1"/>
          <p:nvPr/>
        </p:nvSpPr>
        <p:spPr>
          <a:xfrm>
            <a:off x="6096000" y="5709625"/>
            <a:ext cx="562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18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pair up and exchange the</a:t>
            </a:r>
            <a:r>
              <a:rPr kumimoji="0" lang="en-CZ" sz="1800" b="1" i="0" u="none" strike="noStrike" kern="1200" cap="none" spc="0" normalizeH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plans with your classmate</a:t>
            </a:r>
            <a:endParaRPr kumimoji="0" lang="en-CZ" sz="1800" b="1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40176-4AD0-A592-1B92-F745249C3D24}"/>
              </a:ext>
            </a:extLst>
          </p:cNvPr>
          <p:cNvSpPr txBox="1"/>
          <p:nvPr/>
        </p:nvSpPr>
        <p:spPr>
          <a:xfrm>
            <a:off x="6341835" y="6078957"/>
            <a:ext cx="562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18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the class what your classmate is planning</a:t>
            </a:r>
            <a:r>
              <a:rPr kumimoji="0" lang="en-CZ" sz="1800" b="1" i="0" u="none" strike="noStrike" kern="1200" cap="none" spc="0" normalizeH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do</a:t>
            </a:r>
            <a:endParaRPr kumimoji="0" lang="en-CZ" sz="1800" b="1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290-F796-6273-FF84-6D320DB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Souhrn minulé lekce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3BD1-4596-F085-83D1-0CF49C7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73E3D-C889-C576-993D-8F82BC9D5A6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804DD-1619-8A19-E63C-231B5D9BCF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28" y="1756234"/>
            <a:ext cx="10908543" cy="3764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50501-BB9F-8DA3-48BE-32A1471429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416" y="1441146"/>
            <a:ext cx="7772400" cy="439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DE567B-F7F9-337B-371D-CDBE88D83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49806-9AF4-A8C3-2DB9-C871CF643E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76" y="1404851"/>
            <a:ext cx="7772400" cy="5453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8B064-4F21-86AF-0DDA-B1AB4BCB64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16" y="938353"/>
            <a:ext cx="5527978" cy="5950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5B9965-1B41-3AE2-E25C-5C02BBDB7B1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086" y="907012"/>
            <a:ext cx="5559746" cy="5950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897B3E-26F7-D556-4328-8C92079685B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115" y="1551543"/>
            <a:ext cx="5914674" cy="4171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AAD03A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73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290-F796-6273-FF84-6D320DB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Souhrn minulé lekce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3BD1-4596-F085-83D1-0CF49C7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73E3D-C889-C576-993D-8F82BC9D5A6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E0E15A-684F-18F0-C339-24F1F227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716" y="6041675"/>
            <a:ext cx="6734568" cy="555644"/>
          </a:xfrm>
        </p:spPr>
        <p:txBody>
          <a:bodyPr/>
          <a:lstStyle/>
          <a:p>
            <a:endParaRPr lang="en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997185-5C4A-8462-09F8-6F4A4CB93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640" y="1047605"/>
            <a:ext cx="8362720" cy="49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05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290-F796-6273-FF84-6D320DB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Homework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3BD1-4596-F085-83D1-0CF49C7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73E3D-C889-C576-993D-8F82BC9D5A6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E0E15A-684F-18F0-C339-24F1F227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20" y="1252763"/>
            <a:ext cx="6734568" cy="430887"/>
          </a:xfrm>
        </p:spPr>
        <p:txBody>
          <a:bodyPr/>
          <a:lstStyle/>
          <a:p>
            <a:r>
              <a:rPr lang="en-CZ" b="0" dirty="0"/>
              <a:t>Student’s book; p.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62D69-500B-7E13-5E8A-A7C831F4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2583" y="907012"/>
            <a:ext cx="4099954" cy="5629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46164-1515-9217-5FEB-0973E137C9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625" y="0"/>
            <a:ext cx="3000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87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1B Writing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B8520-4C02-366A-C99E-9E68FC1D80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281" y="90000"/>
            <a:ext cx="4250705" cy="2853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59DA7-3C5E-DB92-2DEF-BDD79B12B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433" y="2943760"/>
            <a:ext cx="3318399" cy="365390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5BAF0D-EFAA-D252-4CAE-D2BEE14F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447" y="1023981"/>
            <a:ext cx="2908274" cy="369332"/>
          </a:xfrm>
        </p:spPr>
        <p:txBody>
          <a:bodyPr/>
          <a:lstStyle/>
          <a:p>
            <a:r>
              <a:rPr lang="en-GB" sz="1800" b="0" dirty="0"/>
              <a:t>Student’s Book; p. 113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3D42EB-6587-E921-AE81-D8140E20B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714" y="1393314"/>
            <a:ext cx="3009900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82019-719E-9B4C-F720-7D43EB0CEE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08" y="4303008"/>
            <a:ext cx="4164526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4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804FB-2302-A93F-7B95-5403C20F95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11" y="2887480"/>
            <a:ext cx="10988040" cy="86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5255425"/>
              </p:ext>
            </p:extLst>
          </p:nvPr>
        </p:nvGraphicFramePr>
        <p:xfrm>
          <a:off x="2011680" y="1785314"/>
          <a:ext cx="9662223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2A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r>
                        <a:rPr lang="cs-CZ" sz="1600" b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: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present</a:t>
                      </a:r>
                      <a:r>
                        <a:rPr lang="cs-CZ" sz="1600" b="0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perfect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en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10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Grammar</a:t>
                      </a:r>
                      <a:r>
                        <a:rPr lang="cs-CZ" sz="1600" b="1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past</a:t>
                      </a:r>
                      <a:r>
                        <a:rPr lang="cs-CZ" sz="1600" b="0" spc="-1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r>
                        <a:rPr lang="cs-CZ" sz="1600" b="0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simple</a:t>
                      </a:r>
                      <a:endParaRPr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11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Grammar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spc="-1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pop </a:t>
                      </a:r>
                      <a:r>
                        <a:rPr lang="cs-CZ" sz="1600" b="0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quiz</a:t>
                      </a:r>
                      <a:endParaRPr lang="cs-CZ"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13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Pronunciation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-</a:t>
                      </a:r>
                      <a:r>
                        <a:rPr lang="cs-CZ" sz="1600" b="0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ed</a:t>
                      </a:r>
                      <a:r>
                        <a:rPr lang="cs-CZ" sz="1600" b="0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&amp; </a:t>
                      </a:r>
                      <a:r>
                        <a:rPr lang="cs-CZ" sz="1600" b="0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the</a:t>
                      </a:r>
                      <a:r>
                        <a:rPr lang="cs-CZ" sz="1600" b="0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r>
                        <a:rPr lang="cs-CZ" sz="1600" b="0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letter</a:t>
                      </a:r>
                      <a:r>
                        <a:rPr lang="cs-CZ" sz="1600" b="0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o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14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Vocabulary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money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16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Listening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&amp; </a:t>
                      </a: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17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600" b="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18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3912</TotalTime>
  <Words>657</Words>
  <Application>Microsoft Macintosh PowerPoint</Application>
  <PresentationFormat>Widescreen</PresentationFormat>
  <Paragraphs>124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Verdana</vt:lpstr>
      <vt:lpstr>VŠEM 2021</vt:lpstr>
      <vt:lpstr>PowerPoint Presentation</vt:lpstr>
      <vt:lpstr>Souhrn minulé lekce</vt:lpstr>
      <vt:lpstr>Souhrn minulé lekce</vt:lpstr>
      <vt:lpstr>Souhrn minulé lekce</vt:lpstr>
      <vt:lpstr>Souhrn minulé lekce</vt:lpstr>
      <vt:lpstr>Homework review</vt:lpstr>
      <vt:lpstr>1B Writing</vt:lpstr>
      <vt:lpstr>PowerPoint Presentation</vt:lpstr>
      <vt:lpstr>PowerPoint Presentation</vt:lpstr>
      <vt:lpstr>2A Grammar: present perfect</vt:lpstr>
      <vt:lpstr>2A Grammar: past simple</vt:lpstr>
      <vt:lpstr>2A Grammar: past simple vs present perfect</vt:lpstr>
      <vt:lpstr>2A Grammar: pop quiz</vt:lpstr>
      <vt:lpstr>2A Pronunciation: –ed &amp; the letter o</vt:lpstr>
      <vt:lpstr>2A Pronunciation</vt:lpstr>
      <vt:lpstr>2A Vocabulary: money</vt:lpstr>
      <vt:lpstr>2A Listening &amp; Speaking</vt:lpstr>
      <vt:lpstr>2A Reading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Zuzana Slavíková</dc:creator>
  <cp:keywords/>
  <dc:description/>
  <cp:lastModifiedBy>Zuzana Slavíková</cp:lastModifiedBy>
  <cp:revision>38</cp:revision>
  <dcterms:created xsi:type="dcterms:W3CDTF">2022-09-11T16:33:35Z</dcterms:created>
  <dcterms:modified xsi:type="dcterms:W3CDTF">2022-10-10T18:23:07Z</dcterms:modified>
  <cp:category/>
</cp:coreProperties>
</file>