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7"/>
  </p:notesMasterIdLst>
  <p:sldIdLst>
    <p:sldId id="278" r:id="rId2"/>
    <p:sldId id="285" r:id="rId3"/>
    <p:sldId id="257" r:id="rId4"/>
    <p:sldId id="280" r:id="rId5"/>
    <p:sldId id="282" r:id="rId6"/>
    <p:sldId id="294" r:id="rId7"/>
    <p:sldId id="293" r:id="rId8"/>
    <p:sldId id="295" r:id="rId9"/>
    <p:sldId id="283" r:id="rId10"/>
    <p:sldId id="290" r:id="rId11"/>
    <p:sldId id="291" r:id="rId12"/>
    <p:sldId id="286" r:id="rId13"/>
    <p:sldId id="287" r:id="rId14"/>
    <p:sldId id="288" r:id="rId15"/>
    <p:sldId id="296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85"/>
            <p14:sldId id="257"/>
            <p14:sldId id="280"/>
            <p14:sldId id="282"/>
            <p14:sldId id="294"/>
            <p14:sldId id="293"/>
            <p14:sldId id="295"/>
            <p14:sldId id="283"/>
            <p14:sldId id="290"/>
            <p14:sldId id="291"/>
            <p14:sldId id="286"/>
            <p14:sldId id="287"/>
            <p14:sldId id="288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fwVXfl0EnI" TargetMode="External"/><Relationship Id="rId2" Type="http://schemas.openxmlformats.org/officeDocument/2006/relationships/hyperlink" Target="https://www.youtube.com/watch?v=72M770xTva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baamboozle.com/bigclassic/890365/3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aamboozle.com/game/874383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Pronunciation:</a:t>
            </a:r>
            <a:r>
              <a:rPr lang="x-none" b="0" dirty="0"/>
              <a:t> short and long vowel sounds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057" y="5537539"/>
            <a:ext cx="5806823" cy="1000274"/>
          </a:xfrm>
        </p:spPr>
        <p:txBody>
          <a:bodyPr/>
          <a:lstStyle/>
          <a:p>
            <a:r>
              <a:rPr lang="en-GB" sz="1800" dirty="0">
                <a:hlinkClick r:id="rId2"/>
              </a:rPr>
              <a:t>https://www.youtube.com/watch?v=72M770xTvaU</a:t>
            </a:r>
            <a:endParaRPr lang="en-GB" sz="1800" dirty="0"/>
          </a:p>
          <a:p>
            <a:r>
              <a:rPr lang="en-GB" sz="1800" dirty="0">
                <a:hlinkClick r:id="rId3"/>
              </a:rPr>
              <a:t>https://www.youtube.com/watch?v=JfwVXfl0EnI</a:t>
            </a:r>
            <a:r>
              <a:rPr lang="en-GB" sz="1800" dirty="0"/>
              <a:t> (full phonetic chart explained)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BF033-EE18-1EAA-ED14-E41AF0CA8E72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98316A-7CD6-7C84-45B5-B7F70E17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114" y="1524256"/>
            <a:ext cx="6817772" cy="38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Pronunciation:</a:t>
            </a:r>
            <a:r>
              <a:rPr lang="x-none" b="0" dirty="0"/>
              <a:t> short and long vowel sounds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BF033-EE18-1EAA-ED14-E41AF0CA8E72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5513F9-E1D7-0C0C-30EE-155010B35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4213"/>
            <a:ext cx="7772400" cy="49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47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4FE756-0511-5A1D-DB32-C1DBF1FB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 t="2437"/>
          <a:stretch/>
        </p:blipFill>
        <p:spPr>
          <a:xfrm>
            <a:off x="-11017" y="1200838"/>
            <a:ext cx="7021369" cy="527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BAC280-55E3-E3C6-B3D4-D1274384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35" y="4796358"/>
            <a:ext cx="4733581" cy="1787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Vocabulary:</a:t>
            </a:r>
            <a:r>
              <a:rPr lang="x-none" b="0" dirty="0"/>
              <a:t> food and cooking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856" y="4893831"/>
            <a:ext cx="5426288" cy="430887"/>
          </a:xfrm>
        </p:spPr>
        <p:txBody>
          <a:bodyPr/>
          <a:lstStyle/>
          <a:p>
            <a:r>
              <a:rPr lang="x-none" sz="2200" dirty="0"/>
              <a:t>Vocabulary bank </a:t>
            </a:r>
            <a:r>
              <a:rPr lang="x-none" sz="2200" b="0" dirty="0"/>
              <a:t>(Student’s book; p. 152)</a:t>
            </a:r>
            <a:endParaRPr lang="x-none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BF033-EE18-1EAA-ED14-E41AF0CA8E72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4</a:t>
            </a:r>
          </a:p>
        </p:txBody>
      </p:sp>
    </p:spTree>
    <p:extLst>
      <p:ext uri="{BB962C8B-B14F-4D97-AF65-F5344CB8AC3E}">
        <p14:creationId xmlns:p14="http://schemas.microsoft.com/office/powerpoint/2010/main" val="376150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Vocabulary:</a:t>
            </a:r>
            <a:r>
              <a:rPr lang="x-none" b="0" dirty="0"/>
              <a:t> food and cooking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267" y="6003290"/>
            <a:ext cx="5675466" cy="369332"/>
          </a:xfrm>
        </p:spPr>
        <p:txBody>
          <a:bodyPr/>
          <a:lstStyle/>
          <a:p>
            <a:r>
              <a:rPr lang="en-GB" sz="1800" dirty="0">
                <a:hlinkClick r:id="rId2"/>
              </a:rPr>
              <a:t>https://www.baamboozle.com/bigclassic/890365/3</a:t>
            </a:r>
            <a:r>
              <a:rPr lang="en-GB" sz="1800" dirty="0"/>
              <a:t> </a:t>
            </a:r>
            <a:endParaRPr lang="x-non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BF033-EE18-1EAA-ED14-E41AF0CA8E72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5E91F8-E742-F4CE-0218-3B4E5D105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640" y="1047605"/>
            <a:ext cx="8362720" cy="49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84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BF033-EE18-1EAA-ED14-E41AF0CA8E72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8084E3-43EB-46F3-0989-137FF372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598" y="0"/>
            <a:ext cx="3760436" cy="634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1F7940-94B6-6AFB-0145-3CA38B90B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74" y="1096485"/>
            <a:ext cx="3111608" cy="3277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568721-0472-410F-52A7-AB138B988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312" y="1041400"/>
            <a:ext cx="3208256" cy="5008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CDC9D8-55E6-EBCE-02B1-5CC48EDC9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17" y="4860734"/>
            <a:ext cx="4686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BF033-EE18-1EAA-ED14-E41AF0CA8E72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9046A8-7559-EF78-59F7-4D516782E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"/>
          <a:stretch/>
        </p:blipFill>
        <p:spPr>
          <a:xfrm>
            <a:off x="7866036" y="1219260"/>
            <a:ext cx="3806527" cy="434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D03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98BCA9-0AE6-77F1-3AB9-97FFFEDB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45" y="934720"/>
            <a:ext cx="320040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B46EAA-2556-080D-F14C-B3A71A603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292" y="4639812"/>
            <a:ext cx="5183195" cy="1840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55CB56-1745-3023-6FB0-CD4BFB333CB7}"/>
              </a:ext>
            </a:extLst>
          </p:cNvPr>
          <p:cNvSpPr txBox="1"/>
          <p:nvPr/>
        </p:nvSpPr>
        <p:spPr>
          <a:xfrm>
            <a:off x="7711800" y="79072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handout #1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5E215D-104C-B224-B3B4-F232722CD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31" y="1555366"/>
            <a:ext cx="24638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Souhrn minulých lekcí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1EF09A-CA6F-0B44-252A-F8DA189B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333041"/>
            <a:ext cx="11492372" cy="3339376"/>
          </a:xfrm>
        </p:spPr>
        <p:txBody>
          <a:bodyPr/>
          <a:lstStyle/>
          <a:p>
            <a:r>
              <a:rPr lang="x-none" dirty="0"/>
              <a:t>Představení</a:t>
            </a:r>
          </a:p>
          <a:p>
            <a:endParaRPr lang="x-none" dirty="0"/>
          </a:p>
          <a:p>
            <a:r>
              <a:rPr lang="x-none" dirty="0">
                <a:hlinkClick r:id="rId2"/>
              </a:rPr>
              <a:t>Baamboozle</a:t>
            </a:r>
            <a:endParaRPr lang="x-none" dirty="0"/>
          </a:p>
          <a:p>
            <a:endParaRPr lang="x-none" dirty="0"/>
          </a:p>
          <a:p>
            <a:r>
              <a:rPr lang="x-none" dirty="0"/>
              <a:t>Co jste doposud dělali?</a:t>
            </a:r>
          </a:p>
          <a:p>
            <a:endParaRPr lang="x-none" dirty="0"/>
          </a:p>
          <a:p>
            <a:r>
              <a:rPr lang="x-none" dirty="0"/>
              <a:t>Zopakování slovíček</a:t>
            </a:r>
            <a:r>
              <a:rPr lang="en-GB" sz="2000" b="0" dirty="0">
                <a:solidFill>
                  <a:srgbClr val="2388A9"/>
                </a:solidFill>
              </a:rPr>
              <a:t> 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endParaRPr kumimoji="0" lang="x-none" sz="2200" b="1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9B1E1B-3734-B96E-3B8C-058763B6F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6" b="-1"/>
          <a:stretch/>
        </p:blipFill>
        <p:spPr>
          <a:xfrm>
            <a:off x="4130040" y="3080084"/>
            <a:ext cx="7772400" cy="33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7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59D2C3-1279-E4E2-6E75-7C4150CB2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1" b="47010"/>
          <a:stretch/>
        </p:blipFill>
        <p:spPr>
          <a:xfrm>
            <a:off x="1089885" y="2594489"/>
            <a:ext cx="10060492" cy="14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79997894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1A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present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simple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x-none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5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present</a:t>
                      </a:r>
                      <a:r>
                        <a:rPr lang="cs-CZ" sz="1600" b="0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0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continuous</a:t>
                      </a:r>
                      <a:endParaRPr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x-none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07</a:t>
                      </a:r>
                      <a:endParaRPr lang="x-none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pop </a:t>
                      </a:r>
                      <a:r>
                        <a:rPr lang="cs-CZ" sz="1600" b="0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quiz</a:t>
                      </a:r>
                      <a:endParaRPr lang="cs-CZ"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x-none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09</a:t>
                      </a:r>
                      <a:endParaRPr lang="x-none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short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and long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vowels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food and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cooking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12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14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15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1A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present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simple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80" y="930134"/>
            <a:ext cx="8656320" cy="569386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=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přítomný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čas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prostý</a:t>
            </a:r>
            <a:endParaRPr lang="en-GB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použití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referuje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k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opakovaným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dlouhodobým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dějům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stavům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faktům</a:t>
            </a:r>
            <a:endParaRPr lang="en-GB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vorba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kladný</a:t>
            </a:r>
            <a:r>
              <a:rPr lang="en-GB" sz="1600" b="0" u="sng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tvar</a:t>
            </a:r>
            <a:endParaRPr lang="x-none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infinitivu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(ale bez “to”)</a:t>
            </a:r>
          </a:p>
          <a:p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skladba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věty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–&gt; </a:t>
            </a:r>
            <a:r>
              <a:rPr lang="en-GB" sz="1600" b="0" dirty="0" err="1">
                <a:solidFill>
                  <a:srgbClr val="7030A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podmět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+ </a:t>
            </a:r>
            <a:r>
              <a:rPr lang="en-GB" sz="1600" b="0" dirty="0" err="1">
                <a:solidFill>
                  <a:srgbClr val="C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+ </a:t>
            </a:r>
            <a:r>
              <a:rPr lang="en-GB" sz="1600" b="0" dirty="0" err="1">
                <a:solidFill>
                  <a:srgbClr val="0049BF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předmět</a:t>
            </a:r>
            <a:endParaRPr lang="en-GB" sz="1600" b="0" dirty="0">
              <a:solidFill>
                <a:srgbClr val="0049BF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!!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výjimky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u 3.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os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j.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en-GB" sz="1600" b="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1"/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přidává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koncovka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-s;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končí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-li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sykavku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tak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přidává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-es </a:t>
            </a:r>
          </a:p>
          <a:p>
            <a:pPr lvl="1"/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koncové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Y se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změkčuje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–&gt; I stud</a:t>
            </a:r>
            <a:r>
              <a:rPr lang="en-GB" sz="1600" b="0" u="sng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She stud</a:t>
            </a:r>
            <a:r>
              <a:rPr lang="en-GB" sz="1600" b="0" u="sng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ies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nepravidelná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slovesa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do –&gt; does; go –&gt; goes; have –&gt; has</a:t>
            </a:r>
            <a:endParaRPr lang="x-none" sz="1600" dirty="0">
              <a:solidFill>
                <a:srgbClr val="2388A9"/>
              </a:solidFill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1"/>
            <a:endParaRPr lang="en-GB" sz="10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příklady</a:t>
            </a:r>
            <a:r>
              <a:rPr lang="en-GB" sz="1600" b="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sleep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0049B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every day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		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We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sleep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0049B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every day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You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sleep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0049B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every day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		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You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sleep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0049B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every day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He/She/</a:t>
            </a:r>
            <a:r>
              <a:rPr lang="en-GB" sz="1600" b="0" dirty="0">
                <a:solidFill>
                  <a:srgbClr val="7030A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sleep</a:t>
            </a:r>
            <a:r>
              <a:rPr lang="en-GB" sz="1600" b="0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0049B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every day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	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sleep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solidFill>
                  <a:srgbClr val="0049B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every day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endParaRPr lang="x-none" sz="1600" b="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F4EE28-BA0E-A677-83F2-492E2CF50253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7</a:t>
            </a:r>
          </a:p>
        </p:txBody>
      </p:sp>
    </p:spTree>
    <p:extLst>
      <p:ext uri="{BB962C8B-B14F-4D97-AF65-F5344CB8AC3E}">
        <p14:creationId xmlns:p14="http://schemas.microsoft.com/office/powerpoint/2010/main" val="1301244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1A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present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simple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80" y="930134"/>
            <a:ext cx="8656320" cy="643253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=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přítomný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čas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prostý</a:t>
            </a:r>
            <a:endParaRPr lang="en-GB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použití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referuje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k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opakovaným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dlouhodobým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dějům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stavům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faktům</a:t>
            </a:r>
            <a:endParaRPr lang="en-GB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vorba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záporný</a:t>
            </a:r>
            <a:r>
              <a:rPr lang="en-GB" sz="1600" b="0" u="sng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tvar</a:t>
            </a:r>
            <a:endParaRPr lang="x-none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být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–&gt;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přidáme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zápor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např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I am </a:t>
            </a:r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sad. </a:t>
            </a:r>
          </a:p>
          <a:p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významová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slovesa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–&gt;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musíme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využít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pomocné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např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I do </a:t>
            </a:r>
            <a:r>
              <a:rPr lang="en-GB" sz="16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not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swim.</a:t>
            </a:r>
          </a:p>
          <a:p>
            <a:pPr lvl="1"/>
            <a:r>
              <a:rPr lang="en-GB" sz="16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!! 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 3.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os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j.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se </a:t>
            </a:r>
            <a:r>
              <a:rPr lang="en-GB" sz="1600" i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mění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i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does;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např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He does </a:t>
            </a:r>
            <a:r>
              <a:rPr lang="en-GB" sz="16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not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like studying.</a:t>
            </a:r>
          </a:p>
          <a:p>
            <a:pPr lvl="1"/>
            <a:r>
              <a:rPr lang="en-GB" sz="16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!!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pozor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dvojitý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zápor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 v AJ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neexistuje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“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nikdy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nechodím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”  </a:t>
            </a:r>
            <a:r>
              <a:rPr lang="en-GB" sz="1600" strike="sngStrike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 never don’t go. 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I never go.</a:t>
            </a:r>
            <a:endParaRPr lang="en-GB" sz="1600" b="1" strike="sngStrike" dirty="0">
              <a:solidFill>
                <a:srgbClr val="2388A9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b="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0" u="sng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otázka</a:t>
            </a:r>
            <a:endParaRPr lang="en-GB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být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–&gt;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tvoří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tzv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6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inverzí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převrátíme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slovosled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podmětu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a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slovesa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(I am → am I, he is → is he…);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např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Are they happy?</a:t>
            </a:r>
            <a:endParaRPr lang="en-GB" sz="1600" b="0" dirty="0">
              <a:solidFill>
                <a:srgbClr val="2388A9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významové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–&gt; 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pro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inverzi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je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nutné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použít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pomocné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i="1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které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umístí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před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podmět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hlavní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zůstává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svém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místě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např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Do you speak English?</a:t>
            </a:r>
          </a:p>
          <a:p>
            <a:pPr lvl="1"/>
            <a:r>
              <a:rPr lang="en-GB" sz="1600" b="1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!!</a:t>
            </a:r>
            <a:r>
              <a:rPr lang="en-GB" sz="16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u 3. </a:t>
            </a:r>
            <a:r>
              <a:rPr lang="en-GB" sz="16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os</a:t>
            </a:r>
            <a:r>
              <a:rPr lang="en-GB" sz="16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j. </a:t>
            </a:r>
            <a:r>
              <a:rPr lang="en-GB" sz="16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</a:t>
            </a:r>
            <a:r>
              <a:rPr lang="en-GB" sz="16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6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platí</a:t>
            </a:r>
            <a:r>
              <a:rPr lang="en-GB" sz="16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do –&gt; d</a:t>
            </a:r>
            <a:r>
              <a:rPr lang="en-GB" sz="16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oes</a:t>
            </a:r>
            <a:endParaRPr lang="en-GB" sz="1600" b="1" dirty="0">
              <a:solidFill>
                <a:srgbClr val="2388A9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1"/>
            <a:endParaRPr lang="en-GB" sz="10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b="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F4EE28-BA0E-A677-83F2-492E2CF50253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7</a:t>
            </a:r>
          </a:p>
        </p:txBody>
      </p:sp>
    </p:spTree>
    <p:extLst>
      <p:ext uri="{BB962C8B-B14F-4D97-AF65-F5344CB8AC3E}">
        <p14:creationId xmlns:p14="http://schemas.microsoft.com/office/powerpoint/2010/main" val="300489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1A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present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continuous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80" y="930134"/>
            <a:ext cx="8656320" cy="5814925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=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přítomný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čas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průběhový</a:t>
            </a:r>
            <a:r>
              <a:rPr lang="x-none" sz="1200" dirty="0">
                <a:effectLst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použití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používáme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pro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události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které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právě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odehrávají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může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jednat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děje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dlouhodobějšího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vymezení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které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jsou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době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kdy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nich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mluvíme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pravdivé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ale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zároveň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jsou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pouze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dočasné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vorba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kladný</a:t>
            </a:r>
            <a:r>
              <a:rPr lang="en-GB" sz="1600" b="0" u="sng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tvar</a:t>
            </a:r>
            <a:endParaRPr lang="x-none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přítomný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čas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slovesa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být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+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významové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 –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ing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tvaru</a:t>
            </a:r>
            <a:endParaRPr lang="en-GB" sz="1600" b="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!!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pokud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infinitiv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slovesa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končí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–e,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tak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koncové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E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odpadá</a:t>
            </a:r>
            <a:endParaRPr lang="en-GB" sz="16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!!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někdy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dochází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ke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zdvojení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koncové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souhlásky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stává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u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jakékoliv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koncovky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případě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že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infinitiv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jednoslabičného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slovesa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končí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souhlásku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před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níž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je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jedna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samohláska</a:t>
            </a:r>
            <a:endParaRPr lang="en-GB" sz="1400" dirty="0">
              <a:solidFill>
                <a:srgbClr val="2388A9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vl="2"/>
            <a:r>
              <a:rPr lang="en-GB" sz="1300" dirty="0" err="1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např</a:t>
            </a:r>
            <a:r>
              <a:rPr lang="en-GB" sz="13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s</a:t>
            </a:r>
            <a:r>
              <a:rPr lang="en-GB" sz="13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hop </a:t>
            </a:r>
            <a:r>
              <a:rPr lang="en-GB" sz="1300" i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–&gt; </a:t>
            </a:r>
            <a:r>
              <a:rPr lang="en-GB" sz="13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sho</a:t>
            </a:r>
            <a:r>
              <a:rPr lang="en-GB" sz="13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pp</a:t>
            </a:r>
            <a:r>
              <a:rPr lang="en-GB" sz="13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ing; </a:t>
            </a:r>
            <a:r>
              <a:rPr lang="en-GB" sz="13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sit</a:t>
            </a:r>
            <a:r>
              <a:rPr lang="en-GB" sz="13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–&gt; si</a:t>
            </a:r>
            <a:r>
              <a:rPr lang="en-GB" sz="1300" b="1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tt</a:t>
            </a:r>
            <a:r>
              <a:rPr lang="en-GB" sz="1300" dirty="0">
                <a:solidFill>
                  <a:srgbClr val="2388A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ing</a:t>
            </a:r>
            <a:endParaRPr lang="en-GB" sz="1600" b="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GB" sz="100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příklady</a:t>
            </a:r>
            <a:r>
              <a:rPr lang="en-GB" sz="1600" b="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 am sleeping.		We are sleeping.</a:t>
            </a:r>
          </a:p>
          <a:p>
            <a:pPr marL="0" indent="0">
              <a:buNone/>
            </a:pP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You are sleeping.		You are sleeping.</a:t>
            </a:r>
          </a:p>
          <a:p>
            <a:pPr marL="0" indent="0">
              <a:buNone/>
            </a:pP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He/She/It is sleeping.		They are sleeping.</a:t>
            </a:r>
            <a:endParaRPr lang="x-none" sz="1600" b="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F4EE28-BA0E-A677-83F2-492E2CF50253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7</a:t>
            </a:r>
          </a:p>
        </p:txBody>
      </p:sp>
    </p:spTree>
    <p:extLst>
      <p:ext uri="{BB962C8B-B14F-4D97-AF65-F5344CB8AC3E}">
        <p14:creationId xmlns:p14="http://schemas.microsoft.com/office/powerpoint/2010/main" val="70793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1A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present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continuous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80" y="930134"/>
            <a:ext cx="8656320" cy="569386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=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přítomný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čas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průběhový</a:t>
            </a:r>
            <a:r>
              <a:rPr lang="x-none" sz="1200" dirty="0">
                <a:effectLst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použití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používáme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pro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události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které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právě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odehrávají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může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jednat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děje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dlouhodobějšího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vymezení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které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jsou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době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kdy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o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nich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mluvíme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pravdivé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ale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zároveň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jsou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pouze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dočasné</a:t>
            </a:r>
            <a:r>
              <a:rPr lang="en-GB" sz="18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vorba</a:t>
            </a:r>
            <a:r>
              <a:rPr lang="en-GB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záporný</a:t>
            </a:r>
            <a:r>
              <a:rPr lang="en-GB" sz="1600" b="0" u="sng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u="sng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tvar</a:t>
            </a:r>
            <a:endParaRPr lang="x-none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za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být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přidáme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not 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+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významové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 </a:t>
            </a:r>
            <a:r>
              <a:rPr lang="en-GB" sz="1600" b="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infinitivu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(ale bez “to”) </a:t>
            </a:r>
            <a:endParaRPr lang="en-GB" sz="16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GB" sz="1600" b="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0" u="sng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otázka</a:t>
            </a:r>
            <a:endParaRPr lang="en-GB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pokud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tvoříme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otázku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se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slovesem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být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přehodíme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pouze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podmět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s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přísudkem</a:t>
            </a:r>
            <a:endParaRPr lang="en-GB" sz="1600" b="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významové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sloveso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zůstává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 -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ing</a:t>
            </a: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formě</a:t>
            </a:r>
            <a:endParaRPr lang="en-GB" sz="1600" b="0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1600" b="0" u="sng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0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příklady</a:t>
            </a:r>
            <a:r>
              <a:rPr lang="en-GB" sz="1600" b="0" i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sz="1600" b="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He isn’t playing football.</a:t>
            </a:r>
          </a:p>
          <a:p>
            <a:pPr marL="0" indent="0">
              <a:buNone/>
            </a:pPr>
            <a:r>
              <a:rPr lang="en-GB" sz="1600" b="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Are you swimming right now? Yes, I am./No, I’m not. 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F4EE28-BA0E-A677-83F2-492E2CF50253}"/>
              </a:ext>
            </a:extLst>
          </p:cNvPr>
          <p:cNvSpPr txBox="1"/>
          <p:nvPr/>
        </p:nvSpPr>
        <p:spPr>
          <a:xfrm>
            <a:off x="8399544" y="6480000"/>
            <a:ext cx="320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solidFill>
                  <a:srgbClr val="2388A9"/>
                </a:solidFill>
              </a:rPr>
              <a:t>Student’s Book; p. 7</a:t>
            </a:r>
          </a:p>
        </p:txBody>
      </p:sp>
    </p:spTree>
    <p:extLst>
      <p:ext uri="{BB962C8B-B14F-4D97-AF65-F5344CB8AC3E}">
        <p14:creationId xmlns:p14="http://schemas.microsoft.com/office/powerpoint/2010/main" val="176309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1A Grammar:</a:t>
            </a:r>
            <a:r>
              <a:rPr lang="x-none" b="0" dirty="0"/>
              <a:t> pop quiz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007" y="1406730"/>
            <a:ext cx="10611585" cy="460126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effectLst/>
              </a:rPr>
              <a:t>Complete the sentences using the correct form of the present tense.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b="0" dirty="0">
                <a:effectLst/>
              </a:rPr>
              <a:t>1. We ______________________ our break now, Mr. Miller. (TAKE)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2. She ______________________ for Liverpool later in the day (LEAVE).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3. The actor usually ______________________ a lot of fan mail, because he’s so famous. (GET)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4. The car ______________________ oil. Can you repair it? (LOSE)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5. Dorothy ______________________ reading good books during her holidays. (LOVE)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6. My brother ______________________ Italy at the moment (TOUR).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7. They ______________________ a game of cards right now. (HAVE)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8. I ______________________ a hat today because there’s a very special event in town. (WEAR)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9. Such bad behaviour always ______________________ me mad. (MAKE)</a:t>
            </a:r>
            <a:r>
              <a:rPr lang="en-GB" sz="1800" b="0" dirty="0"/>
              <a:t/>
            </a:r>
            <a:br>
              <a:rPr lang="en-GB" sz="1800" b="0" dirty="0"/>
            </a:br>
            <a:r>
              <a:rPr lang="en-GB" sz="1800" b="0" dirty="0">
                <a:effectLst/>
              </a:rPr>
              <a:t>10. Unpopular songs ______________________ very well. (NOT SELL)</a:t>
            </a:r>
          </a:p>
          <a:p>
            <a:pPr marL="0" indent="0">
              <a:buNone/>
            </a:pPr>
            <a:r>
              <a:rPr lang="en-GB" sz="1800" b="0" dirty="0"/>
              <a:t>11. She usually ______________________ out with her friends on Saturday evenings. (GO)</a:t>
            </a:r>
            <a:br>
              <a:rPr lang="en-GB" sz="1800" b="0" dirty="0"/>
            </a:br>
            <a:r>
              <a:rPr lang="en-GB" sz="1800" b="0" dirty="0"/>
              <a:t>12. What ______________________ , Mum? – It smells so good! (YOU BAKE)</a:t>
            </a:r>
            <a:br>
              <a:rPr lang="en-GB" sz="1800" b="0" dirty="0"/>
            </a:br>
            <a:r>
              <a:rPr lang="en-GB" sz="1800" b="0" dirty="0"/>
              <a:t>13. ______________________ to the bridge club? (YOU BELONG)</a:t>
            </a:r>
            <a:br>
              <a:rPr lang="en-GB" sz="1800" b="0" dirty="0"/>
            </a:br>
            <a:r>
              <a:rPr lang="en-GB" sz="1800" b="0" dirty="0"/>
              <a:t>14. The children ______________________ playing in the hut whenever we’re at our weekend house. (ENJOY)</a:t>
            </a:r>
            <a:br>
              <a:rPr lang="en-GB" sz="1800" b="0" dirty="0"/>
            </a:br>
            <a:r>
              <a:rPr lang="en-GB" sz="1800" b="0" dirty="0"/>
              <a:t>15. ______________________ if I ask you a question? (YOU MIND)</a:t>
            </a:r>
            <a:endParaRPr lang="x-none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23031785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1043</TotalTime>
  <Words>711</Words>
  <Application>Microsoft Office PowerPoint</Application>
  <PresentationFormat>Širokoúhlá obrazovka</PresentationFormat>
  <Paragraphs>136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5" baseType="lpstr">
      <vt:lpstr>Malgun Gothic</vt:lpstr>
      <vt:lpstr>Arial</vt:lpstr>
      <vt:lpstr>Calibri</vt:lpstr>
      <vt:lpstr>Calibri Light</vt:lpstr>
      <vt:lpstr>Open Sans</vt:lpstr>
      <vt:lpstr>Open Sans Light</vt:lpstr>
      <vt:lpstr>Times New Roman</vt:lpstr>
      <vt:lpstr>Verdana</vt:lpstr>
      <vt:lpstr>Wingdings</vt:lpstr>
      <vt:lpstr>VŠEM 2021</vt:lpstr>
      <vt:lpstr>Prezentace aplikace PowerPoint</vt:lpstr>
      <vt:lpstr>Souhrn minulých lekcí</vt:lpstr>
      <vt:lpstr>Prezentace aplikace PowerPoint</vt:lpstr>
      <vt:lpstr>Prezentace aplikace PowerPoint</vt:lpstr>
      <vt:lpstr>1A Grammar: present simple</vt:lpstr>
      <vt:lpstr>1A Grammar: present simple</vt:lpstr>
      <vt:lpstr>1A Grammar: present continuous</vt:lpstr>
      <vt:lpstr>1A Grammar: present continuous</vt:lpstr>
      <vt:lpstr>1A Grammar: pop quiz</vt:lpstr>
      <vt:lpstr>1A Pronunciation: short and long vowel sounds</vt:lpstr>
      <vt:lpstr>1A Pronunciation: short and long vowel sounds</vt:lpstr>
      <vt:lpstr>1A Vocabulary: food and cooking</vt:lpstr>
      <vt:lpstr>1A Vocabulary: food and cooking</vt:lpstr>
      <vt:lpstr>1A Reading</vt:lpstr>
      <vt:lpstr>1A Speaking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Čížková Markéta</cp:lastModifiedBy>
  <cp:revision>19</cp:revision>
  <dcterms:created xsi:type="dcterms:W3CDTF">2022-09-11T16:33:35Z</dcterms:created>
  <dcterms:modified xsi:type="dcterms:W3CDTF">2022-10-05T14:31:16Z</dcterms:modified>
</cp:coreProperties>
</file>