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5"/>
  </p:notesMasterIdLst>
  <p:sldIdLst>
    <p:sldId id="278" r:id="rId2"/>
    <p:sldId id="285" r:id="rId3"/>
    <p:sldId id="297" r:id="rId4"/>
    <p:sldId id="257" r:id="rId5"/>
    <p:sldId id="280" r:id="rId6"/>
    <p:sldId id="282" r:id="rId7"/>
    <p:sldId id="293" r:id="rId8"/>
    <p:sldId id="283" r:id="rId9"/>
    <p:sldId id="290" r:id="rId10"/>
    <p:sldId id="286" r:id="rId11"/>
    <p:sldId id="288" r:id="rId12"/>
    <p:sldId id="296" r:id="rId13"/>
    <p:sldId id="29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2F378DA-8433-DB4D-B590-317A7B8BEF17}">
          <p14:sldIdLst>
            <p14:sldId id="278"/>
            <p14:sldId id="285"/>
            <p14:sldId id="297"/>
            <p14:sldId id="257"/>
            <p14:sldId id="280"/>
            <p14:sldId id="282"/>
            <p14:sldId id="293"/>
            <p14:sldId id="283"/>
            <p14:sldId id="290"/>
            <p14:sldId id="286"/>
            <p14:sldId id="288"/>
            <p14:sldId id="296"/>
            <p14:sldId id="29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8A9"/>
    <a:srgbClr val="AAD03A"/>
    <a:srgbClr val="0049BF"/>
    <a:srgbClr val="B70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7" autoAdjust="0"/>
    <p:restoredTop sz="94660"/>
  </p:normalViewPr>
  <p:slideViewPr>
    <p:cSldViewPr snapToGrid="0">
      <p:cViewPr varScale="1">
        <p:scale>
          <a:sx n="93" d="100"/>
          <a:sy n="93" d="100"/>
        </p:scale>
        <p:origin x="76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06.11.2022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0505E-55F5-44F2-82A2-30C5457D8AB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75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be.com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41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40" y="1147445"/>
            <a:ext cx="4013200" cy="69151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9EAA3B4-67B2-44B1-820A-DFBFC81CB6C3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3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EB82F-EBB7-44B9-B941-D409F3335362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8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7FC70F-036B-4128-99FB-19B58F1D51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uk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350146" y="6377715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5" name="object 2"/>
          <p:cNvSpPr>
            <a:spLocks/>
          </p:cNvSpPr>
          <p:nvPr userDrawn="1"/>
        </p:nvSpPr>
        <p:spPr>
          <a:xfrm>
            <a:off x="386080" y="894080"/>
            <a:ext cx="11054080" cy="5477920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AAD0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délník 5"/>
          <p:cNvSpPr/>
          <p:nvPr userDrawn="1"/>
        </p:nvSpPr>
        <p:spPr>
          <a:xfrm>
            <a:off x="3907089" y="2993486"/>
            <a:ext cx="45640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Video ukázka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0F9BE0-B643-4C12-AF9E-00A037F418D5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stá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0863582" y="6290296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ject 2"/>
          <p:cNvSpPr>
            <a:spLocks/>
          </p:cNvSpPr>
          <p:nvPr userDrawn="1"/>
        </p:nvSpPr>
        <p:spPr>
          <a:xfrm>
            <a:off x="518160" y="853440"/>
            <a:ext cx="10883440" cy="5386056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délník 6"/>
          <p:cNvSpPr/>
          <p:nvPr userDrawn="1"/>
        </p:nvSpPr>
        <p:spPr>
          <a:xfrm>
            <a:off x="4410686" y="2993487"/>
            <a:ext cx="38910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Přestávka</a:t>
            </a:r>
            <a:endParaRPr lang="cs-CZ" sz="4800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5A5DA38-7CE5-44E5-B502-4A518EF37F9C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11050192" y="6358081"/>
            <a:ext cx="538018" cy="365125"/>
          </a:xfrm>
        </p:spPr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11" y="820632"/>
            <a:ext cx="11074899" cy="553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673" r="30298" b="5815"/>
          <a:stretch/>
        </p:blipFill>
        <p:spPr>
          <a:xfrm>
            <a:off x="8270140" y="934720"/>
            <a:ext cx="3556100" cy="521495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F1BFFC-B178-46EE-BF63-8A26A61F23C4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8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60681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957099"/>
            <a:ext cx="79196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27A8694-6339-4322-9948-DF5497044F00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09" y="26189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520" y="288389"/>
            <a:ext cx="9824720" cy="646331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defRPr sz="36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957099"/>
            <a:ext cx="7909561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081" y="957098"/>
            <a:ext cx="3566160" cy="53492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9EE8EA0-04F8-48DE-8958-6DE098410F5B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288389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03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71296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751" y="1142841"/>
            <a:ext cx="9130489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81" t="195" r="58119" b="-195"/>
          <a:stretch/>
        </p:blipFill>
        <p:spPr>
          <a:xfrm>
            <a:off x="350520" y="1112361"/>
            <a:ext cx="2345231" cy="498685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CF9640D-B4D0-465F-8E9F-E2A4D139E0B1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7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1142841"/>
            <a:ext cx="2560320" cy="25603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C383A10-B5C0-4E70-9DE8-E755C9110298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69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876650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2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1144018"/>
            <a:ext cx="2396270" cy="15975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" y="2738637"/>
            <a:ext cx="2396270" cy="279647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D2BDB1E-59F4-4376-B7F6-AB6F8E522693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6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280" y="273685"/>
            <a:ext cx="9494520" cy="66103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 b="1">
                <a:solidFill>
                  <a:srgbClr val="2388A9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993605"/>
          </a:xfrm>
        </p:spPr>
        <p:txBody>
          <a:bodyPr wrap="square">
            <a:spAutoFit/>
          </a:bodyPr>
          <a:lstStyle>
            <a:lvl1pPr marL="538163" indent="-538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 lang="cs-CZ" sz="2600" b="1" kern="1200" dirty="0" smtClean="0">
                <a:solidFill>
                  <a:srgbClr val="2388A9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cs-CZ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09AE947-C207-47AD-B8BE-7E1DCB41F596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D37CB16-E7D6-4BF7-AAAE-B68252FE3EA9}"/>
              </a:ext>
            </a:extLst>
          </p:cNvPr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83" y="232715"/>
            <a:ext cx="1465580" cy="6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5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5440" y="365125"/>
            <a:ext cx="11480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" y="1825625"/>
            <a:ext cx="11480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293" y="6480000"/>
            <a:ext cx="7685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388A9"/>
                </a:solidFill>
              </a:defRPr>
            </a:lvl1pPr>
          </a:lstStyle>
          <a:p>
            <a:fld id="{789B0A88-CBF1-4A65-9018-C7FEF824227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6789215" y="6480000"/>
            <a:ext cx="270856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altLang="cs-CZ" sz="1200" dirty="0">
                <a:solidFill>
                  <a:srgbClr val="2388A9"/>
                </a:solidFill>
              </a:rPr>
              <a:t>Komunikace a prezentace	1. ročník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9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4" r:id="rId3"/>
    <p:sldLayoutId id="2147483692" r:id="rId4"/>
    <p:sldLayoutId id="2147483688" r:id="rId5"/>
    <p:sldLayoutId id="2147483693" r:id="rId6"/>
    <p:sldLayoutId id="2147483691" r:id="rId7"/>
    <p:sldLayoutId id="2147483690" r:id="rId8"/>
    <p:sldLayoutId id="2147483675" r:id="rId9"/>
    <p:sldLayoutId id="2147483678" r:id="rId10"/>
    <p:sldLayoutId id="2147483679" r:id="rId11"/>
    <p:sldLayoutId id="2147483695" r:id="rId12"/>
    <p:sldLayoutId id="2147483687" r:id="rId13"/>
    <p:sldLayoutId id="2147483684" r:id="rId14"/>
    <p:sldLayoutId id="2147483685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1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Relationship Id="rId5" Type="http://schemas.microsoft.com/office/2007/relationships/hdphoto" Target="../media/hdphoto13.wdp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iuh6_d_pBaE" TargetMode="External"/><Relationship Id="rId1" Type="http://schemas.openxmlformats.org/officeDocument/2006/relationships/slideLayout" Target="../slideLayouts/slideLayout8.xml"/><Relationship Id="rId6" Type="http://schemas.microsoft.com/office/2007/relationships/hdphoto" Target="../media/hdphoto10.wdp"/><Relationship Id="rId5" Type="http://schemas.openxmlformats.org/officeDocument/2006/relationships/image" Target="../media/image23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812" b="-383"/>
          <a:stretch/>
        </p:blipFill>
        <p:spPr>
          <a:xfrm>
            <a:off x="1460495" y="3"/>
            <a:ext cx="9184309" cy="6857997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Bc. Zuzana Slavíková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131565" y="1371442"/>
            <a:ext cx="3648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Anglický</a:t>
            </a:r>
            <a:endParaRPr lang="cs-CZ" sz="2000" dirty="0"/>
          </a:p>
        </p:txBody>
      </p:sp>
      <p:sp>
        <p:nvSpPr>
          <p:cNvPr id="12" name="Obdélník 11"/>
          <p:cNvSpPr/>
          <p:nvPr/>
        </p:nvSpPr>
        <p:spPr>
          <a:xfrm rot="5400000">
            <a:off x="7229163" y="4406802"/>
            <a:ext cx="1331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jazyk</a:t>
            </a:r>
            <a:endParaRPr lang="cs-CZ" sz="2800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54945A1-67BE-4ED1-8427-C8EBE3A74D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9" y="384155"/>
            <a:ext cx="3384457" cy="742961"/>
          </a:xfrm>
          <a:prstGeom prst="rect">
            <a:avLst/>
          </a:prstGeom>
        </p:spPr>
      </p:pic>
      <p:pic>
        <p:nvPicPr>
          <p:cNvPr id="3" name="Obrázek 5">
            <a:extLst>
              <a:ext uri="{FF2B5EF4-FFF2-40B4-BE49-F238E27FC236}">
                <a16:creationId xmlns:a16="http://schemas.microsoft.com/office/drawing/2014/main" id="{8E903A0A-324E-67F4-64F1-6E38DF5215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4206887" y="1684260"/>
            <a:ext cx="3395554" cy="368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FC37-D624-5614-9304-6ABF4D61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</a:t>
            </a:r>
            <a:r>
              <a:rPr lang="en-CZ" dirty="0"/>
              <a:t> Vocabulary: </a:t>
            </a:r>
            <a:r>
              <a:rPr lang="en-CZ" b="0" dirty="0"/>
              <a:t>transport</a:t>
            </a:r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9696-0411-4808-5463-FA5BC9FD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10</a:t>
            </a:fld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64A66-CFF3-C96C-7A94-B3D20FB194DA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0C53414-42B6-E020-CE1A-566B0771F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1480" y="1142841"/>
            <a:ext cx="8656320" cy="492443"/>
          </a:xfrm>
        </p:spPr>
        <p:txBody>
          <a:bodyPr/>
          <a:lstStyle/>
          <a:p>
            <a:r>
              <a:rPr lang="en-CZ" b="0" dirty="0"/>
              <a:t>Student’s Book p. 155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2E8771-D57F-CC0B-3745-6A363F5540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192" y="1635284"/>
            <a:ext cx="7772400" cy="49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FC37-D624-5614-9304-6ABF4D61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</a:t>
            </a:r>
            <a:r>
              <a:rPr lang="en-CZ" dirty="0"/>
              <a:t> Reading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9696-0411-4808-5463-FA5BC9FD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64A66-CFF3-C96C-7A94-B3D20FB194DA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19ADB-E29C-A999-919C-438235ED1A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3145" y="2579206"/>
            <a:ext cx="2523182" cy="42787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1088B6-BDF9-7354-4B5B-3E6A85E609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327" y="0"/>
            <a:ext cx="288478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B8246-5A29-F7EF-9CF8-60D40FF486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657" y="934720"/>
            <a:ext cx="5389670" cy="1644486"/>
          </a:xfrm>
          <a:prstGeom prst="rect">
            <a:avLst/>
          </a:prstGeom>
        </p:spPr>
      </p:pic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EF0A5E01-36E2-2C1E-F46E-F06AF781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888" y="5165314"/>
            <a:ext cx="8656320" cy="492443"/>
          </a:xfrm>
        </p:spPr>
        <p:txBody>
          <a:bodyPr/>
          <a:lstStyle/>
          <a:p>
            <a:r>
              <a:rPr lang="en-CZ" b="0" dirty="0"/>
              <a:t>Student’s Book p. 24-25</a:t>
            </a:r>
          </a:p>
        </p:txBody>
      </p:sp>
    </p:spTree>
    <p:extLst>
      <p:ext uri="{BB962C8B-B14F-4D97-AF65-F5344CB8AC3E}">
        <p14:creationId xmlns:p14="http://schemas.microsoft.com/office/powerpoint/2010/main" val="18318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FC37-D624-5614-9304-6ABF4D61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</a:t>
            </a:r>
            <a:r>
              <a:rPr lang="en-CZ" dirty="0"/>
              <a:t> Listening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9696-0411-4808-5463-FA5BC9FD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12</a:t>
            </a:fld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64A66-CFF3-C96C-7A94-B3D20FB194DA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2BA0DD-3400-9AA6-6C30-2DA04BE7B9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29"/>
          <a:stretch/>
        </p:blipFill>
        <p:spPr>
          <a:xfrm>
            <a:off x="6470073" y="13855"/>
            <a:ext cx="5721927" cy="6846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23848-28D5-EF1A-1A1B-87DDA67C82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612" r="3492"/>
          <a:stretch/>
        </p:blipFill>
        <p:spPr>
          <a:xfrm>
            <a:off x="564036" y="1740014"/>
            <a:ext cx="4977782" cy="39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2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FC37-D624-5614-9304-6ABF4D61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</a:t>
            </a:r>
            <a:r>
              <a:rPr lang="en-CZ" dirty="0"/>
              <a:t> Speaking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9696-0411-4808-5463-FA5BC9FD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13</a:t>
            </a:fld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64A66-CFF3-C96C-7A94-B3D20FB194DA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5E215D-104C-B224-B3B4-F232722CD6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225" y="3098800"/>
            <a:ext cx="2463800" cy="2463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062F26-BB22-CA50-A853-5CAEB0BF0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470" y="1565910"/>
            <a:ext cx="5207000" cy="90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81B7CD-1B20-866F-1A0D-FF15B0A617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770" y="0"/>
            <a:ext cx="5255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D290-F796-6273-FF84-6D320DBE1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/>
              <a:t>Souhrn minulé lekce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EF09A-CA6F-0B44-252A-F8DA189BB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1333041"/>
            <a:ext cx="11492372" cy="4673074"/>
          </a:xfrm>
        </p:spPr>
        <p:txBody>
          <a:bodyPr/>
          <a:lstStyle/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en-CZ" sz="2200" b="1" i="0" u="none" strike="noStrike" kern="1200" cap="none" spc="0" normalizeH="0" baseline="0" noProof="0" dirty="0">
                <a:ln>
                  <a:noFill/>
                </a:ln>
                <a:solidFill>
                  <a:srgbClr val="2388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 perfect: simple vs. continuous</a:t>
            </a:r>
          </a:p>
          <a:p>
            <a:pPr lvl="2" indent="-538163"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/>
            </a:pPr>
            <a:endParaRPr kumimoji="0" lang="en-CZ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 indent="-538163"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/>
            </a:pPr>
            <a:endParaRPr lang="en-CZ" dirty="0">
              <a:latin typeface="Calibri" panose="020F0502020204030204"/>
            </a:endParaRPr>
          </a:p>
          <a:p>
            <a:pPr lvl="2" indent="-538163"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/>
            </a:pPr>
            <a:endParaRPr kumimoji="0" lang="en-CZ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 indent="-538163"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/>
            </a:pPr>
            <a:endParaRPr lang="en-CZ" dirty="0">
              <a:latin typeface="Calibri" panose="020F0502020204030204"/>
            </a:endParaRPr>
          </a:p>
          <a:p>
            <a:pPr lvl="2" indent="-538163"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/>
            </a:pPr>
            <a:endParaRPr kumimoji="0" lang="en-CZ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 indent="-538163"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/>
            </a:pPr>
            <a:endParaRPr lang="en-CZ" dirty="0">
              <a:latin typeface="Calibri" panose="020F0502020204030204"/>
            </a:endParaRPr>
          </a:p>
          <a:p>
            <a:pPr marL="604837" lvl="2" indent="0">
              <a:buClr>
                <a:srgbClr val="2388A9"/>
              </a:buClr>
              <a:buSzPct val="130000"/>
              <a:buNone/>
              <a:defRPr/>
            </a:pPr>
            <a:endParaRPr lang="en-CZ" dirty="0">
              <a:latin typeface="Calibri" panose="020F0502020204030204"/>
            </a:endParaRPr>
          </a:p>
          <a:p>
            <a:pPr marL="604837" lvl="2" indent="0">
              <a:buClr>
                <a:srgbClr val="2388A9"/>
              </a:buClr>
              <a:buSzPct val="130000"/>
              <a:buNone/>
              <a:defRPr/>
            </a:pPr>
            <a:endParaRPr kumimoji="0" lang="en-CZ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04837" lvl="2" indent="0">
              <a:buClr>
                <a:srgbClr val="2388A9"/>
              </a:buClr>
              <a:buSzPct val="130000"/>
              <a:buNone/>
              <a:defRPr/>
            </a:pPr>
            <a:endParaRPr kumimoji="0" lang="en-CZ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2" indent="-538163"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defRPr/>
            </a:pPr>
            <a:endParaRPr kumimoji="0" lang="en-CZ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tabLst/>
              <a:defRPr/>
            </a:pPr>
            <a:r>
              <a:rPr lang="en-CZ" b="1" dirty="0">
                <a:solidFill>
                  <a:srgbClr val="2388A9"/>
                </a:solidFill>
                <a:latin typeface="Calibri" panose="020F0502020204030204"/>
              </a:rPr>
              <a:t>Wh</a:t>
            </a:r>
            <a:r>
              <a:rPr lang="en-CZ" dirty="0">
                <a:latin typeface="Calibri" panose="020F0502020204030204"/>
              </a:rPr>
              <a:t>ich words in a sentence are stressed? Why?</a:t>
            </a:r>
          </a:p>
          <a:p>
            <a:pPr marL="538163" marR="0" lvl="0" indent="-5381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388A9"/>
              </a:buClr>
              <a:buSzPct val="130000"/>
              <a:buFont typeface="Calibri" panose="020F0502020204030204" pitchFamily="34" charset="0"/>
              <a:buChar char="→"/>
              <a:tabLst/>
              <a:defRPr/>
            </a:pPr>
            <a:r>
              <a:rPr kumimoji="0" lang="en-CZ" sz="2200" b="1" i="0" u="none" strike="noStrike" kern="1200" cap="none" spc="0" normalizeH="0" baseline="0" noProof="0" dirty="0">
                <a:ln>
                  <a:noFill/>
                </a:ln>
                <a:solidFill>
                  <a:srgbClr val="2388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1&amp;2 Revise and Check: Student’s Book p. 22-23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93BD1-4596-F085-83D1-0CF49C7F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</a:t>
            </a:fld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C73E3D-C889-C576-993D-8F82BC9D5A6C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5F417-ACD1-63BE-E30D-0D5A8B6EA7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1765" y="1333041"/>
            <a:ext cx="6573312" cy="310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7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FC37-D624-5614-9304-6ABF4D61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2B Writing: </a:t>
            </a:r>
            <a:r>
              <a:rPr lang="en-CZ" b="0" i="1" dirty="0"/>
              <a:t>an informal e-mail</a:t>
            </a:r>
            <a:endParaRPr lang="en-CZ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9696-0411-4808-5463-FA5BC9FD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3</a:t>
            </a:fld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64A66-CFF3-C96C-7A94-B3D20FB194DA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5BAF0D-EFAA-D252-4CAE-D2BEE14F6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4286" y="934720"/>
            <a:ext cx="2908274" cy="369332"/>
          </a:xfrm>
        </p:spPr>
        <p:txBody>
          <a:bodyPr/>
          <a:lstStyle/>
          <a:p>
            <a:r>
              <a:rPr lang="en-GB" sz="1800" dirty="0"/>
              <a:t>Student’s Book; p. 114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3226C-9BAE-B792-9D30-D8A820B976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74" y="1547217"/>
            <a:ext cx="5708624" cy="4689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597294-9E8D-A15C-BF1B-CCC7002664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737"/>
          <a:stretch/>
        </p:blipFill>
        <p:spPr>
          <a:xfrm>
            <a:off x="7481538" y="0"/>
            <a:ext cx="4710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51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432262" y="467881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Dnešní lekce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EE545-8406-155D-9973-9DA764718A0C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27B6D-4971-7E30-98C4-4DF02C09DF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262" y="2851952"/>
            <a:ext cx="11375738" cy="94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16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z="8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fld>
            <a:endParaRPr lang="cs-CZ" sz="8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bject 2"/>
          <p:cNvSpPr>
            <a:spLocks noChangeAspect="1"/>
          </p:cNvSpPr>
          <p:nvPr/>
        </p:nvSpPr>
        <p:spPr>
          <a:xfrm>
            <a:off x="432262" y="467881"/>
            <a:ext cx="11375738" cy="5709085"/>
          </a:xfrm>
          <a:custGeom>
            <a:avLst/>
            <a:gdLst/>
            <a:ahLst/>
            <a:cxnLst/>
            <a:rect l="l" t="t" r="r" b="b"/>
            <a:pathLst>
              <a:path w="7236459" h="5000625">
                <a:moveTo>
                  <a:pt x="0" y="5000383"/>
                </a:moveTo>
                <a:lnTo>
                  <a:pt x="7236002" y="5000383"/>
                </a:lnTo>
                <a:lnTo>
                  <a:pt x="7236002" y="0"/>
                </a:lnTo>
                <a:lnTo>
                  <a:pt x="0" y="0"/>
                </a:lnTo>
                <a:lnTo>
                  <a:pt x="0" y="5000383"/>
                </a:lnTo>
                <a:close/>
              </a:path>
            </a:pathLst>
          </a:custGeom>
          <a:solidFill>
            <a:srgbClr val="2388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22632889"/>
              </p:ext>
            </p:extLst>
          </p:nvPr>
        </p:nvGraphicFramePr>
        <p:xfrm>
          <a:off x="2011680" y="1785314"/>
          <a:ext cx="9662223" cy="3840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30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6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04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478">
                <a:tc>
                  <a:txBody>
                    <a:bodyPr/>
                    <a:lstStyle/>
                    <a:p>
                      <a:pPr marL="31750" algn="l">
                        <a:lnSpc>
                          <a:spcPct val="150000"/>
                        </a:lnSpc>
                        <a:spcBef>
                          <a:spcPts val="204"/>
                        </a:spcBef>
                      </a:pPr>
                      <a:r>
                        <a:rPr lang="cs-CZ" sz="3200" b="1" u="sng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3A</a:t>
                      </a:r>
                      <a:endParaRPr sz="3200" b="1" u="sng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26034" marB="0">
                    <a:solidFill>
                      <a:srgbClr val="2388A9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sz="3200" b="1" u="sng" dirty="0">
                        <a:solidFill>
                          <a:schemeClr val="bg1"/>
                        </a:solidFill>
                        <a:latin typeface="+mj-lt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388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lang="cs-CZ" sz="1600" b="1" i="0" u="none" spc="-15" dirty="0" err="1">
                          <a:solidFill>
                            <a:srgbClr val="FFFFFF"/>
                          </a:solidFill>
                          <a:latin typeface="+mn-lt"/>
                          <a:cs typeface="Open Sans"/>
                        </a:rPr>
                        <a:t>Grammar</a:t>
                      </a:r>
                      <a:r>
                        <a:rPr lang="cs-CZ" sz="1600" b="1" spc="-15" dirty="0">
                          <a:solidFill>
                            <a:srgbClr val="FFFFFF"/>
                          </a:solidFill>
                          <a:latin typeface="+mn-lt"/>
                          <a:cs typeface="Open Sans"/>
                        </a:rPr>
                        <a:t>: </a:t>
                      </a:r>
                      <a:r>
                        <a:rPr lang="cs-CZ" sz="1600" b="0" spc="-15" dirty="0" err="1">
                          <a:solidFill>
                            <a:srgbClr val="FFFFFF"/>
                          </a:solidFill>
                          <a:latin typeface="+mn-lt"/>
                          <a:cs typeface="Open Sans"/>
                        </a:rPr>
                        <a:t>comparatives</a:t>
                      </a:r>
                      <a:endParaRPr sz="1600" b="0" dirty="0">
                        <a:latin typeface="+mn-lt"/>
                        <a:cs typeface="Open Sans"/>
                      </a:endParaRPr>
                    </a:p>
                  </a:txBody>
                  <a:tcPr marL="36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 dirty="0">
                        <a:latin typeface="+mj-lt"/>
                        <a:cs typeface="Times New Roman"/>
                      </a:endParaRPr>
                    </a:p>
                    <a:p>
                      <a:pPr marR="23495" algn="r">
                        <a:lnSpc>
                          <a:spcPct val="100000"/>
                        </a:lnSpc>
                      </a:pPr>
                      <a:r>
                        <a:rPr lang="en-CZ" sz="1600" b="1" spc="-10" dirty="0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0</a:t>
                      </a:r>
                      <a:r>
                        <a:rPr lang="cs-CZ" sz="1600" b="1" spc="-10" dirty="0">
                          <a:solidFill>
                            <a:srgbClr val="FFFFFF"/>
                          </a:solidFill>
                          <a:latin typeface="+mj-lt"/>
                          <a:cs typeface="Open Sans"/>
                        </a:rPr>
                        <a:t>6</a:t>
                      </a:r>
                      <a:endParaRPr sz="1600" b="1" dirty="0">
                        <a:latin typeface="+mj-lt"/>
                        <a:cs typeface="Open Sans"/>
                      </a:endParaRPr>
                    </a:p>
                  </a:txBody>
                  <a:tcPr marL="0" marR="14400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0" u="none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600" b="1" u="none" spc="-10" noProof="0" dirty="0" err="1">
                          <a:solidFill>
                            <a:srgbClr val="FFFFFF"/>
                          </a:solidFill>
                          <a:latin typeface="+mn-lt"/>
                          <a:cs typeface="Open Sans Light"/>
                        </a:rPr>
                        <a:t>Grammar</a:t>
                      </a:r>
                      <a:r>
                        <a:rPr lang="cs-CZ" sz="1600" b="1" spc="-10" noProof="0" dirty="0">
                          <a:solidFill>
                            <a:srgbClr val="FFFFFF"/>
                          </a:solidFill>
                          <a:latin typeface="+mn-lt"/>
                          <a:cs typeface="Open Sans Light"/>
                        </a:rPr>
                        <a:t>: </a:t>
                      </a:r>
                      <a:r>
                        <a:rPr lang="cs-CZ" sz="1600" b="0" spc="-10" noProof="0" dirty="0" err="1">
                          <a:solidFill>
                            <a:srgbClr val="FFFFFF"/>
                          </a:solidFill>
                          <a:latin typeface="+mn-lt"/>
                          <a:cs typeface="Open Sans Light"/>
                        </a:rPr>
                        <a:t>superlatives</a:t>
                      </a:r>
                      <a:endParaRPr sz="1600" b="0" dirty="0">
                        <a:latin typeface="+mn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CZ" sz="16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07</a:t>
                      </a:r>
                      <a:endParaRPr lang="en-CZ" sz="1600" dirty="0"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0" u="non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600" b="1" u="none" spc="-10" dirty="0" err="1">
                          <a:solidFill>
                            <a:srgbClr val="FFFFFF"/>
                          </a:solidFill>
                          <a:latin typeface="+mn-lt"/>
                          <a:cs typeface="Open Sans Light"/>
                        </a:rPr>
                        <a:t>Grammar</a:t>
                      </a:r>
                      <a:r>
                        <a:rPr lang="cs-CZ" sz="1600" b="1" spc="-10" dirty="0">
                          <a:solidFill>
                            <a:srgbClr val="FFFFFF"/>
                          </a:solidFill>
                          <a:latin typeface="+mn-lt"/>
                          <a:cs typeface="Open Sans Light"/>
                        </a:rPr>
                        <a:t>: </a:t>
                      </a:r>
                      <a:r>
                        <a:rPr lang="cs-CZ" sz="1600" b="0" spc="-10" dirty="0">
                          <a:solidFill>
                            <a:srgbClr val="FFFFFF"/>
                          </a:solidFill>
                          <a:latin typeface="+mn-lt"/>
                          <a:cs typeface="Open Sans Light"/>
                        </a:rPr>
                        <a:t>pop </a:t>
                      </a:r>
                      <a:r>
                        <a:rPr lang="cs-CZ" sz="1600" b="0" spc="-10" dirty="0" err="1">
                          <a:solidFill>
                            <a:srgbClr val="FFFFFF"/>
                          </a:solidFill>
                          <a:latin typeface="+mn-lt"/>
                          <a:cs typeface="Open Sans Light"/>
                        </a:rPr>
                        <a:t>quiz</a:t>
                      </a:r>
                      <a:endParaRPr lang="cs-CZ" sz="1600" b="0" dirty="0">
                        <a:latin typeface="+mn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en-CZ" sz="1600" b="0" spc="-10" dirty="0">
                          <a:solidFill>
                            <a:srgbClr val="FFFFFF"/>
                          </a:solidFill>
                          <a:latin typeface="+mj-lt"/>
                          <a:cs typeface="Open Sans Light"/>
                        </a:rPr>
                        <a:t>08</a:t>
                      </a:r>
                      <a:endParaRPr lang="en-CZ" sz="1600" dirty="0">
                        <a:latin typeface="+mj-lt"/>
                        <a:cs typeface="Open Sans Light"/>
                      </a:endParaRP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600" b="0" u="non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Open Sans Light"/>
                      </a:endParaRPr>
                    </a:p>
                  </a:txBody>
                  <a:tcPr marL="72000" marR="0" marT="190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ts val="1195"/>
                        </a:lnSpc>
                        <a:spcBef>
                          <a:spcPts val="585"/>
                        </a:spcBef>
                      </a:pP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0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u="none" dirty="0" err="1">
                          <a:solidFill>
                            <a:schemeClr val="bg1"/>
                          </a:solidFill>
                          <a:latin typeface="+mn-lt"/>
                          <a:cs typeface="Open Sans Light"/>
                        </a:rPr>
                        <a:t>Pronunciation</a:t>
                      </a:r>
                      <a:r>
                        <a:rPr lang="cs-CZ" sz="1600" b="1" u="none" dirty="0">
                          <a:solidFill>
                            <a:schemeClr val="bg1"/>
                          </a:solidFill>
                          <a:latin typeface="+mn-lt"/>
                          <a:cs typeface="Open Sans Light"/>
                        </a:rPr>
                        <a:t>: </a:t>
                      </a:r>
                      <a:r>
                        <a:rPr lang="cs-CZ" sz="1600" b="0" u="none" dirty="0" err="1">
                          <a:solidFill>
                            <a:schemeClr val="bg1"/>
                          </a:solidFill>
                          <a:latin typeface="+mn-lt"/>
                          <a:cs typeface="Open Sans Light"/>
                        </a:rPr>
                        <a:t>linking</a:t>
                      </a:r>
                      <a:endParaRPr lang="cs-CZ" sz="1600" b="1" u="none" dirty="0">
                        <a:solidFill>
                          <a:schemeClr val="bg1"/>
                        </a:solidFill>
                        <a:latin typeface="+mn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09</a:t>
                      </a: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lang="cs-CZ" sz="1600" b="1" u="none" dirty="0">
                        <a:solidFill>
                          <a:schemeClr val="bg1"/>
                        </a:solidFill>
                        <a:latin typeface="+mj-lt"/>
                        <a:cs typeface="Open Sans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 b="1" dirty="0">
                        <a:solidFill>
                          <a:schemeClr val="bg1"/>
                        </a:solidFill>
                        <a:latin typeface="+mj-lt"/>
                        <a:cs typeface="Open Sans"/>
                      </a:endParaRPr>
                    </a:p>
                  </a:txBody>
                  <a:tcPr marL="0" marR="0" marT="190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600" b="1" u="none" dirty="0" err="1">
                          <a:solidFill>
                            <a:schemeClr val="bg1"/>
                          </a:solidFill>
                          <a:latin typeface="+mn-lt"/>
                          <a:cs typeface="Open Sans Light"/>
                        </a:rPr>
                        <a:t>Vocabulary</a:t>
                      </a:r>
                      <a:r>
                        <a:rPr lang="cs-CZ" sz="1600" b="1" u="none" dirty="0">
                          <a:solidFill>
                            <a:schemeClr val="bg1"/>
                          </a:solidFill>
                          <a:latin typeface="+mn-lt"/>
                          <a:cs typeface="Open Sans Light"/>
                        </a:rPr>
                        <a:t>: </a:t>
                      </a:r>
                      <a:r>
                        <a:rPr lang="cs-CZ" sz="1600" b="0" u="none" dirty="0">
                          <a:solidFill>
                            <a:schemeClr val="bg1"/>
                          </a:solidFill>
                          <a:latin typeface="+mn-lt"/>
                          <a:cs typeface="Open Sans Light"/>
                        </a:rPr>
                        <a:t>transport</a:t>
                      </a:r>
                      <a:endParaRPr sz="1600" b="1" u="none" dirty="0">
                        <a:solidFill>
                          <a:schemeClr val="bg1"/>
                        </a:solidFill>
                        <a:latin typeface="+mn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10</a:t>
                      </a: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u="none" dirty="0">
                        <a:solidFill>
                          <a:schemeClr val="bg1"/>
                        </a:solidFill>
                        <a:latin typeface="+mn-lt"/>
                        <a:cs typeface="Open Sans Light"/>
                      </a:endParaRPr>
                    </a:p>
                  </a:txBody>
                  <a:tcPr marL="72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160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Open Sans Light"/>
                      </a:endParaRPr>
                    </a:p>
                  </a:txBody>
                  <a:tcPr marL="0" marR="0" marT="190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600" b="1" u="none" dirty="0" err="1">
                          <a:solidFill>
                            <a:schemeClr val="bg1"/>
                          </a:solidFill>
                          <a:latin typeface="+mn-lt"/>
                          <a:cs typeface="Open Sans Light"/>
                        </a:rPr>
                        <a:t>Reading</a:t>
                      </a:r>
                      <a:endParaRPr lang="cs-CZ" sz="1600" b="1" u="none" dirty="0">
                        <a:solidFill>
                          <a:schemeClr val="bg1"/>
                        </a:solidFill>
                        <a:latin typeface="+mn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3495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lang="cs-CZ" sz="160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11</a:t>
                      </a: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u="none" dirty="0">
                        <a:solidFill>
                          <a:schemeClr val="bg1"/>
                        </a:solidFill>
                        <a:latin typeface="+mn-lt"/>
                        <a:cs typeface="Open Sans Light"/>
                      </a:endParaRPr>
                    </a:p>
                  </a:txBody>
                  <a:tcPr marL="72000" marR="0" marT="74295" marB="0" anchor="b">
                    <a:lnB>
                      <a:noFill/>
                    </a:lnB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0" marT="74295" marB="0" anchor="b"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ts val="1110"/>
                        </a:lnSpc>
                        <a:spcBef>
                          <a:spcPts val="585"/>
                        </a:spcBef>
                      </a:pPr>
                      <a:r>
                        <a:rPr lang="cs-CZ" sz="1600" b="1" u="none" dirty="0" err="1">
                          <a:solidFill>
                            <a:schemeClr val="bg1"/>
                          </a:solidFill>
                          <a:latin typeface="+mn-lt"/>
                          <a:cs typeface="Open Sans Light"/>
                        </a:rPr>
                        <a:t>Listening</a:t>
                      </a:r>
                      <a:endParaRPr sz="1600" b="1" u="none" dirty="0">
                        <a:solidFill>
                          <a:schemeClr val="bg1"/>
                        </a:solidFill>
                        <a:latin typeface="+mn-lt"/>
                        <a:cs typeface="Open Sans Light"/>
                      </a:endParaRPr>
                    </a:p>
                  </a:txBody>
                  <a:tcPr marL="36000" marR="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>
                        <a:lnSpc>
                          <a:spcPts val="1110"/>
                        </a:lnSpc>
                        <a:spcBef>
                          <a:spcPts val="585"/>
                        </a:spcBef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12</a:t>
                      </a:r>
                    </a:p>
                  </a:txBody>
                  <a:tcPr marL="0" marR="144000" marT="7429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72000" marR="0" marT="74295" marB="0" anchor="b">
                    <a:lnR w="12700" cap="flat" cmpd="sng" algn="ctr">
                      <a:solidFill>
                        <a:srgbClr val="238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72000" marR="0" marT="74295" marB="0" anchor="b">
                    <a:lnL w="12700" cap="flat" cmpd="sng" algn="ctr">
                      <a:solidFill>
                        <a:srgbClr val="238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cs-CZ" sz="1600" b="1" u="none" dirty="0" err="1">
                          <a:solidFill>
                            <a:schemeClr val="bg1"/>
                          </a:solidFill>
                          <a:latin typeface="+mn-lt"/>
                          <a:cs typeface="Open Sans Light"/>
                        </a:rPr>
                        <a:t>Speaking</a:t>
                      </a:r>
                      <a:endParaRPr sz="1600" b="1" u="none" dirty="0">
                        <a:solidFill>
                          <a:schemeClr val="bg1"/>
                        </a:solidFill>
                        <a:latin typeface="+mn-lt"/>
                        <a:cs typeface="Open Sans Light"/>
                      </a:endParaRPr>
                    </a:p>
                  </a:txBody>
                  <a:tcPr marL="36000" marR="0" marT="825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latin typeface="+mj-lt"/>
                          <a:cs typeface="Open Sans Light"/>
                        </a:rPr>
                        <a:t>13</a:t>
                      </a:r>
                    </a:p>
                  </a:txBody>
                  <a:tcPr marL="0" marR="144000" marT="825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b="1" u="none" dirty="0">
                        <a:solidFill>
                          <a:schemeClr val="bg1"/>
                        </a:solidFill>
                        <a:latin typeface="+mn-lt"/>
                        <a:cs typeface="Open Sans Light"/>
                      </a:endParaRPr>
                    </a:p>
                  </a:txBody>
                  <a:tcPr marL="72000" marR="0" marT="8255" marB="0" anchor="b">
                    <a:lnR w="12700" cap="flat" cmpd="sng" algn="ctr">
                      <a:solidFill>
                        <a:srgbClr val="238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sz="16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72000" marR="0" marT="8255" marB="0" anchor="b">
                    <a:lnL w="12700" cap="flat" cmpd="sng" algn="ctr">
                      <a:solidFill>
                        <a:srgbClr val="238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214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600" b="1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36000" marR="0" marT="825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pPr marL="321310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600" dirty="0">
                        <a:solidFill>
                          <a:schemeClr val="bg1"/>
                        </a:solidFill>
                        <a:latin typeface="+mj-lt"/>
                        <a:cs typeface="Open Sans Light"/>
                      </a:endParaRPr>
                    </a:p>
                  </a:txBody>
                  <a:tcPr marL="0" marR="144000" marT="8255" marB="0" anchor="b"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/>
                    </a:p>
                  </a:txBody>
                  <a:tcPr marL="72000" marR="0" marT="74295" marB="0" anchor="b">
                    <a:lnR w="12700" cap="flat" cmpd="sng" algn="ctr">
                      <a:solidFill>
                        <a:srgbClr val="238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388A9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/>
                    </a:p>
                  </a:txBody>
                  <a:tcPr marL="72000" marR="0" marT="74295" marB="0" anchor="b">
                    <a:lnL w="12700" cap="flat" cmpd="sng" algn="ctr">
                      <a:solidFill>
                        <a:srgbClr val="2388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2388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1882638" y="1048550"/>
            <a:ext cx="4790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 lekce</a:t>
            </a:r>
            <a:endParaRPr lang="cs-CZ" sz="3600" b="1" spc="-15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BEE545-8406-155D-9973-9DA764718A0C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91494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F423-30B0-6715-1820-4623A6DF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152" y="302620"/>
            <a:ext cx="9494520" cy="661035"/>
          </a:xfrm>
        </p:spPr>
        <p:txBody>
          <a:bodyPr>
            <a:normAutofit/>
          </a:bodyPr>
          <a:lstStyle/>
          <a:p>
            <a:r>
              <a:rPr lang="en-GB" dirty="0"/>
              <a:t>3A</a:t>
            </a:r>
            <a:r>
              <a:rPr lang="en-CZ" dirty="0"/>
              <a:t> </a:t>
            </a:r>
            <a:r>
              <a:rPr lang="cs-CZ" sz="3200" b="1" i="0" u="none" spc="-15" dirty="0" err="1">
                <a:latin typeface="+mn-lt"/>
                <a:cs typeface="Open Sans"/>
              </a:rPr>
              <a:t>Grammar</a:t>
            </a:r>
            <a:r>
              <a:rPr lang="cs-CZ" sz="3200" b="1" spc="-15" dirty="0">
                <a:latin typeface="+mn-lt"/>
                <a:cs typeface="Open Sans"/>
              </a:rPr>
              <a:t>: </a:t>
            </a:r>
            <a:r>
              <a:rPr lang="cs-CZ" b="0" spc="-15" dirty="0" err="1">
                <a:cs typeface="Open Sans"/>
              </a:rPr>
              <a:t>comparatives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E770A-0D6B-C7F7-E01A-DD5F8C137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010" y="1399044"/>
            <a:ext cx="8656320" cy="461665"/>
          </a:xfrm>
        </p:spPr>
        <p:txBody>
          <a:bodyPr/>
          <a:lstStyle/>
          <a:p>
            <a:r>
              <a:rPr lang="en-CZ" sz="2400" b="0" dirty="0"/>
              <a:t>Student’s Book p. 136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A5C8A-8496-B7CF-6403-03C0745E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0D420-FBD8-93E3-0708-A846CC938CBD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55A61-1926-C833-96D3-FD34ED946F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510" y="1066800"/>
            <a:ext cx="4889500" cy="579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9E9FAF-42F5-1654-47FC-EC79C3AA42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010" y="2443775"/>
            <a:ext cx="7112000" cy="397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7177F-AD19-0E68-246D-BF0D480D5F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142" y="302620"/>
            <a:ext cx="3580868" cy="265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F423-30B0-6715-1820-4623A6DF5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3A</a:t>
            </a:r>
            <a:r>
              <a:rPr lang="en-CZ" dirty="0"/>
              <a:t> </a:t>
            </a:r>
            <a:r>
              <a:rPr lang="cs-CZ" sz="3200" b="1" i="0" u="none" spc="-15" dirty="0" err="1">
                <a:latin typeface="+mn-lt"/>
                <a:cs typeface="Open Sans"/>
              </a:rPr>
              <a:t>Grammar</a:t>
            </a:r>
            <a:r>
              <a:rPr lang="cs-CZ" sz="3200" b="1" spc="-15" dirty="0">
                <a:latin typeface="+mn-lt"/>
                <a:cs typeface="Open Sans"/>
              </a:rPr>
              <a:t>: </a:t>
            </a:r>
            <a:r>
              <a:rPr lang="cs-CZ" sz="3200" b="0" spc="-15" dirty="0" err="1">
                <a:latin typeface="+mn-lt"/>
                <a:cs typeface="Open Sans"/>
              </a:rPr>
              <a:t>superlatives</a:t>
            </a:r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A5C8A-8496-B7CF-6403-03C0745E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B0D420-FBD8-93E3-0708-A846CC938CBD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2A455-51A0-C7C0-90BF-8479342A34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7471"/>
          <a:stretch/>
        </p:blipFill>
        <p:spPr>
          <a:xfrm>
            <a:off x="1985327" y="1113819"/>
            <a:ext cx="8221345" cy="565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33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FC37-D624-5614-9304-6ABF4D61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</a:t>
            </a:r>
            <a:r>
              <a:rPr lang="en-CZ" dirty="0"/>
              <a:t> Grammar:</a:t>
            </a:r>
            <a:r>
              <a:rPr lang="en-CZ" b="0" dirty="0"/>
              <a:t> pop quiz</a:t>
            </a:r>
            <a:endParaRPr lang="en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9696-0411-4808-5463-FA5BC9FD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8</a:t>
            </a:fld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64A66-CFF3-C96C-7A94-B3D20FB194DA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E4C82-C249-5E33-5E56-F32437BDDE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038320"/>
            <a:ext cx="7772400" cy="544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3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0FC37-D624-5614-9304-6ABF4D61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3A</a:t>
            </a:r>
            <a:r>
              <a:rPr lang="en-CZ" dirty="0"/>
              <a:t> Pronunciation:</a:t>
            </a:r>
            <a:r>
              <a:rPr lang="en-CZ" b="0" dirty="0"/>
              <a:t> linking</a:t>
            </a:r>
            <a:endParaRPr lang="en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16275-BB67-23CB-9823-9436BE71F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6057" y="5537539"/>
            <a:ext cx="5806823" cy="369332"/>
          </a:xfrm>
        </p:spPr>
        <p:txBody>
          <a:bodyPr/>
          <a:lstStyle/>
          <a:p>
            <a:r>
              <a:rPr lang="en-GB" sz="1800" dirty="0">
                <a:hlinkClick r:id="rId2"/>
              </a:rPr>
              <a:t>https://www.youtube.com/watch?v=iuh6_d_pBaE</a:t>
            </a:r>
            <a:r>
              <a:rPr lang="en-GB" sz="18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29696-0411-4808-5463-FA5BC9FD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9</a:t>
            </a:fld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64A66-CFF3-C96C-7A94-B3D20FB194DA}"/>
              </a:ext>
            </a:extLst>
          </p:cNvPr>
          <p:cNvSpPr/>
          <p:nvPr/>
        </p:nvSpPr>
        <p:spPr>
          <a:xfrm>
            <a:off x="6512560" y="6480000"/>
            <a:ext cx="3208256" cy="2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CF1563-CE14-D5A1-DBD6-3A3812AC4B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5" y="1053937"/>
            <a:ext cx="11002225" cy="4029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960EBA-D117-BB31-51A9-4694223252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75" y="1156677"/>
            <a:ext cx="11379269" cy="41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ŠEM 2021">
  <a:themeElements>
    <a:clrScheme name="Vlastní 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70AD47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Akademie VŠEM.potx.pptx" id="{717EA536-0998-46C9-86E7-D6144D8C8E34}" vid="{83C76FF8-1325-42BE-A3BB-C12C64C1000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VŠEM 2021</Template>
  <TotalTime>1103</TotalTime>
  <Words>153</Words>
  <Application>Microsoft Macintosh PowerPoint</Application>
  <PresentationFormat>Widescreen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VŠEM 2021</vt:lpstr>
      <vt:lpstr>PowerPoint Presentation</vt:lpstr>
      <vt:lpstr>Souhrn minulé lekce</vt:lpstr>
      <vt:lpstr>2B Writing: an informal e-mail</vt:lpstr>
      <vt:lpstr>PowerPoint Presentation</vt:lpstr>
      <vt:lpstr>PowerPoint Presentation</vt:lpstr>
      <vt:lpstr>3A Grammar: comparatives</vt:lpstr>
      <vt:lpstr>3A Grammar: superlatives</vt:lpstr>
      <vt:lpstr>3A Grammar: pop quiz</vt:lpstr>
      <vt:lpstr>3A Pronunciation: linking</vt:lpstr>
      <vt:lpstr>3A Vocabulary: transport</vt:lpstr>
      <vt:lpstr>3A Reading</vt:lpstr>
      <vt:lpstr>3A Listening</vt:lpstr>
      <vt:lpstr>3A Speaking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Zuzana Slavíková</dc:creator>
  <cp:lastModifiedBy>Zuzana Slavíková</cp:lastModifiedBy>
  <cp:revision>24</cp:revision>
  <dcterms:created xsi:type="dcterms:W3CDTF">2022-09-11T16:33:35Z</dcterms:created>
  <dcterms:modified xsi:type="dcterms:W3CDTF">2022-11-06T15:41:06Z</dcterms:modified>
</cp:coreProperties>
</file>