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přesun snímku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10D72DE-9845-424C-B21C-8D8317BB3051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06BD31-FAAA-4727-82C9-2FF01EC47DE3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49EC04-704E-43A9-9EEF-6455FE8AD9AF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C22D9C-7D03-4419-969D-BEDCF774977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4B75B8-D143-4B62-BB1D-06CD693A7DF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420373-4474-4311-A60E-66468E859D46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461072-0BDF-42E3-A464-DEF1DCC3A7F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4D3E73-8FCD-4AD0-BB68-E9B01AFEB3ED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94481-17CB-4253-B209-C7D050F47BE9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2D122B-5694-4253-83B0-CFBB0091E8A2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F2763C-1186-4CED-B698-371E35FAEE8F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21A6E1-3E92-48C4-B197-F62F5ED66B22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BEC2F1-03A6-4FEE-8FCA-DF18CE0DA40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E99AD1-FD81-4CE0-88BA-AB78A3F637AB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7C9517-7E99-4FC4-AC1D-0FEA93324391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34233B-C548-4F52-AD02-FEC977CB6C87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A4A190-BEE6-4E85-A1FF-BAF61D31D572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BB4AB2-69D7-4665-93A0-F69921CBF415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F624E8-97C3-4E99-B149-D83E2BFE5653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DC061B-9A07-4C86-8C7A-3B3CBC398005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EDB046-113B-493F-8D4C-F177C2DDE69A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DA2A01-986F-459D-B13D-6AA4D865BA46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E4D040-3731-4EF7-9D91-BDC7C3B5B490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A39F3F-5671-407F-8C92-72A921A43C1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689B784-29F5-440E-A55C-AC6A261C3254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537AF7-2012-4575-8710-00B4E10B76D9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B9CF8F-E2ED-4CB1-9341-09191B55A61A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AA395B-07A7-4B5B-8794-BD379163D4CB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E19D89-10FE-4066-A074-169DCD01C1CD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F8EFF1-2601-42DA-B45A-1811581538F6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FCE6AF-BCA8-4B84-886D-5548C99D1131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5D0442-EC67-48A7-B63D-AE502A95899A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AE46B83-8BB3-49E8-BC56-949C38CD6CD6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4E07C9E-085A-4D3A-BAFE-21E78A478875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75CD0D3-6C4D-40AE-9825-086D01FBE08B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E76B75-9C6E-4562-98A1-21A26D809B3A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B158BAA-239F-49F2-A848-ECD098B9B125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D742065-844D-483A-BE54-2EF387F5864D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579B7F9-6006-48CB-ACF2-258C3B447643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4BA7419-6CDD-4A0B-8296-8BEEE67AF5C3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D8EAC25-EF53-4A71-9515-74703B783C97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5F4D548-D496-45DC-AECE-654736366621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7409C98-0DDB-4E46-AF80-E72B722D90B8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3190CC2-3E57-4051-AF18-4C692CEA549C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180CE8F-DA5F-4087-A8CF-043C79CC9825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C1D321-DEC3-4E69-BFA6-8F9951C2FBD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E82CE2B-B281-40D5-AB84-ED2CEB7180AE}" type="slidenum">
              <a:t>&lt;#&gt;</a:t>
            </a:fld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856F08-4360-4C0E-88C0-FEFE58BA1067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E6080A-FFE3-45B5-AE47-BF20A7AE016A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C3DB4AA-3478-4E2E-803C-5FD3430BA290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9B57EB-9C3E-44EA-849C-30E8D334F73D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103E9F-225D-4488-AE2A-6AD9F3D784E8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4110BDC-03B3-485D-A062-88FADE1A116A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856CDD-C959-4D06-9586-A9E51363B559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4281C3-5755-4714-B17F-7E37E719DCD4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C13C08-3227-4AD9-BB3F-DC4085F5276B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AB99F8-4C49-48B8-89E1-538DAACC9880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FE3D50-20C4-4B48-9E55-1D2D1F2B189C}" type="slidenum">
              <a:t>&lt;#&gt;</a:t>
            </a:fld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DB2EA01-DFAC-4876-9BF2-75A56CB3DDAF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DCC2A1F-F950-4AFF-B43A-96A681EB3AD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7A20BEF-839A-458E-BBC9-725BC0657D55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F050D7-36E0-4DB6-9444-18B8DA03293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ooter Placeholder 4"/>
          <p:cNvSpPr/>
          <p:nvPr/>
        </p:nvSpPr>
        <p:spPr>
          <a:xfrm>
            <a:off x="6789240" y="6480000"/>
            <a:ext cx="270648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Komunikace a prezentace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sldNum" idx="1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F3A7BFD-60C7-4A2E-84A6-DF787567BCD2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3400" cy="60120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6300000" y="6480000"/>
            <a:ext cx="3195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27DE38-42C4-4A0B-A985-05C34236CF5B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3400" cy="601200"/>
          </a:xfrm>
          <a:prstGeom prst="rect">
            <a:avLst/>
          </a:prstGeom>
          <a:ln w="0">
            <a:noFill/>
          </a:ln>
        </p:spPr>
      </p:pic>
      <p:sp>
        <p:nvSpPr>
          <p:cNvPr id="82" name="Footer Placeholder 4"/>
          <p:cNvSpPr/>
          <p:nvPr/>
        </p:nvSpPr>
        <p:spPr>
          <a:xfrm>
            <a:off x="6300000" y="6480000"/>
            <a:ext cx="3195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Num" idx="3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885033-DF6A-4E54-B80E-75298128CCCD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3400" cy="601200"/>
          </a:xfrm>
          <a:prstGeom prst="rect">
            <a:avLst/>
          </a:prstGeom>
          <a:ln w="0">
            <a:noFill/>
          </a:ln>
        </p:spPr>
      </p:pic>
      <p:sp>
        <p:nvSpPr>
          <p:cNvPr id="123" name="Footer Placeholder 4"/>
          <p:cNvSpPr/>
          <p:nvPr/>
        </p:nvSpPr>
        <p:spPr>
          <a:xfrm>
            <a:off x="6300000" y="6480000"/>
            <a:ext cx="3195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CB19E88-1800-4903-92C7-032EFF4E89E5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3400" cy="601200"/>
          </a:xfrm>
          <a:prstGeom prst="rect">
            <a:avLst/>
          </a:prstGeom>
          <a:ln w="0">
            <a:noFill/>
          </a:ln>
        </p:spPr>
      </p:pic>
      <p:sp>
        <p:nvSpPr>
          <p:cNvPr id="164" name="Footer Placeholder 4"/>
          <p:cNvSpPr/>
          <p:nvPr/>
        </p:nvSpPr>
        <p:spPr>
          <a:xfrm>
            <a:off x="6300000" y="6480000"/>
            <a:ext cx="3195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sldNum" idx="5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21B334-FBB3-4EC7-A1B0-9690F73AB208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slideplayer.cz/slide/2287173/" TargetMode="External"/><Relationship Id="rId2" Type="http://schemas.openxmlformats.org/officeDocument/2006/relationships/hyperlink" Target="https://www.zspeska.cz/e_download.php?file=data/editor/72cs_8.pdf&amp;original=VY_32_INOVACE_20h.pdf" TargetMode="Externa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slideplayer.cz/slide/3758219/" TargetMode="External"/><Relationship Id="rId2" Type="http://schemas.openxmlformats.org/officeDocument/2006/relationships/hyperlink" Target="https://prezmania.cz/ciselne-soustavy/" TargetMode="External"/><Relationship Id="rId3" Type="http://schemas.openxmlformats.org/officeDocument/2006/relationships/hyperlink" Target="https://portal.matematickabiologie.cz/index.php?pg=zaklady-informatiky-pro-biology--teoreticke-zaklady-informatiky--teorie-cisel--prevody-mezi-ciselnymi-soustavami" TargetMode="External"/><Relationship Id="rId4" Type="http://schemas.openxmlformats.org/officeDocument/2006/relationships/hyperlink" Target="https://prevodyonline.eu/cs/ciselne-soustavy.html" TargetMode="External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slideplayer.cz/slide/3764788/" TargetMode="External"/><Relationship Id="rId2" Type="http://schemas.openxmlformats.org/officeDocument/2006/relationships/hyperlink" Target="https://www.youtube.com/watch?v=v2UEReHF7YY" TargetMode="External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B9RETj6ZCw" TargetMode="External"/><Relationship Id="rId2" Type="http://schemas.openxmlformats.org/officeDocument/2006/relationships/hyperlink" Target="https://www.youtube.com/watch?v=8MuaFp7zbUs" TargetMode="External"/><Relationship Id="rId3" Type="http://schemas.openxmlformats.org/officeDocument/2006/relationships/hyperlink" Target="https://www.youtube.com/watch?v=HLgzqanGHIg" TargetMode="External"/><Relationship Id="rId4" Type="http://schemas.openxmlformats.org/officeDocument/2006/relationships/hyperlink" Target="https://www.youtube.com/watch?v=JkID8JPtM7w" TargetMode="External"/><Relationship Id="rId5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www.sslch.cz/files/163/11-periferni-zarizeni-pocitace-u.pdf" TargetMode="Externa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RuGPzdLbyQ" TargetMode="External"/><Relationship Id="rId2" Type="http://schemas.openxmlformats.org/officeDocument/2006/relationships/hyperlink" Target="https://www.youtube.com/watch?v=5AjReRMoG3Y" TargetMode="External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slideplayer.cz/slide/1975144/" TargetMode="External"/><Relationship Id="rId2" Type="http://schemas.openxmlformats.org/officeDocument/2006/relationships/hyperlink" Target="https://www.youtube.com/watch?v=A37-3lflh8I" TargetMode="External"/><Relationship Id="rId3" Type="http://schemas.openxmlformats.org/officeDocument/2006/relationships/hyperlink" Target="https://www.youtube.com/watch?v=k-EID5_2D9U" TargetMode="External"/><Relationship Id="rId4" Type="http://schemas.openxmlformats.org/officeDocument/2006/relationships/hyperlink" Target="https://www.youtube.com/watch?v=DGd48PGbnBs" TargetMode="External"/><Relationship Id="rId5" Type="http://schemas.openxmlformats.org/officeDocument/2006/relationships/hyperlink" Target="https://www.youtube.com/watch?v=F7mAoa0fOts" TargetMode="External"/><Relationship Id="rId6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jakub.nedved@vsem.cz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slideplayer.cz/slide/2804866/" TargetMode="External"/><Relationship Id="rId2" Type="http://schemas.openxmlformats.org/officeDocument/2006/relationships/hyperlink" Target="http://old.zsnamesti.cz/dum/VY_32_INOVACE_380.pdf" TargetMode="External"/><Relationship Id="rId3" Type="http://schemas.openxmlformats.org/officeDocument/2006/relationships/hyperlink" Target="https://www.youtube.com/watch?v=HpnN2R1BC7k" TargetMode="External"/><Relationship Id="rId4" Type="http://schemas.openxmlformats.org/officeDocument/2006/relationships/hyperlink" Target="https://www.youtube.com/watch?v=wYVK1VH-gTE" TargetMode="External"/><Relationship Id="rId5" Type="http://schemas.openxmlformats.org/officeDocument/2006/relationships/hyperlink" Target="https://www.youtube.com/watch?v=IgF3OX8nT0w" TargetMode="External"/><Relationship Id="rId6" Type="http://schemas.openxmlformats.org/officeDocument/2006/relationships/hyperlink" Target="https://www.youtube.com/watch?v=AaZ_RSt0KP8" TargetMode="External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9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Obrázek 1" descr=""/>
          <p:cNvPicPr/>
          <p:nvPr/>
        </p:nvPicPr>
        <p:blipFill>
          <a:blip r:embed="rId1"/>
          <a:srcRect l="0" t="0" r="11813" b="-385"/>
          <a:stretch/>
        </p:blipFill>
        <p:spPr>
          <a:xfrm>
            <a:off x="1460520" y="0"/>
            <a:ext cx="9182160" cy="6855840"/>
          </a:xfrm>
          <a:prstGeom prst="rect">
            <a:avLst/>
          </a:prstGeom>
          <a:ln w="0">
            <a:noFill/>
          </a:ln>
        </p:spPr>
      </p:pic>
      <p:sp>
        <p:nvSpPr>
          <p:cNvPr id="211" name="Obdélník 4"/>
          <p:cNvSpPr/>
          <p:nvPr/>
        </p:nvSpPr>
        <p:spPr>
          <a:xfrm>
            <a:off x="651600" y="6315480"/>
            <a:ext cx="32029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ffffff"/>
                </a:solidFill>
                <a:latin typeface="Verdana"/>
                <a:ea typeface="Verdana"/>
              </a:rPr>
              <a:t>Jakub Nedvěd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12" name="Obdélník 5"/>
          <p:cNvSpPr/>
          <p:nvPr/>
        </p:nvSpPr>
        <p:spPr>
          <a:xfrm>
            <a:off x="1460520" y="5220000"/>
            <a:ext cx="9178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cs-CZ" sz="3600" spc="-151" strike="noStrike">
                <a:solidFill>
                  <a:srgbClr val="ffffff"/>
                </a:solidFill>
                <a:latin typeface="Verdana"/>
                <a:ea typeface="Verdana"/>
              </a:rPr>
              <a:t>Informační systémy a technologie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213" name="Obrázek 4" descr=""/>
          <p:cNvPicPr/>
          <p:nvPr/>
        </p:nvPicPr>
        <p:blipFill>
          <a:blip r:embed="rId2"/>
          <a:srcRect l="0" t="15466" r="84758" b="0"/>
          <a:stretch/>
        </p:blipFill>
        <p:spPr>
          <a:xfrm>
            <a:off x="4206960" y="1539720"/>
            <a:ext cx="3393360" cy="3678480"/>
          </a:xfrm>
          <a:prstGeom prst="rect">
            <a:avLst/>
          </a:prstGeom>
          <a:ln w="0">
            <a:noFill/>
          </a:ln>
        </p:spPr>
      </p:pic>
      <p:pic>
        <p:nvPicPr>
          <p:cNvPr id="214" name="Obrázek 5" descr=""/>
          <p:cNvPicPr/>
          <p:nvPr/>
        </p:nvPicPr>
        <p:blipFill>
          <a:blip r:embed="rId3"/>
          <a:stretch/>
        </p:blipFill>
        <p:spPr>
          <a:xfrm>
            <a:off x="359280" y="384120"/>
            <a:ext cx="3382200" cy="74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Num" idx="17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4CD9B9-A1D1-4D9F-87FB-F224CBBD993C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Jednotky informace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74" name="Obdélník 1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1260000" y="1620000"/>
            <a:ext cx="7918200" cy="18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https://slideplayer.cz/slide/2287173/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https://www.zspeska.cz/e_download.php?file=data/editor/72cs_8.pdf&amp;original=VY_32_INOVACE_20h.pdf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3"/>
          <a:stretch/>
        </p:blipFill>
        <p:spPr>
          <a:xfrm>
            <a:off x="344520" y="3558240"/>
            <a:ext cx="5773680" cy="2199960"/>
          </a:xfrm>
          <a:prstGeom prst="rect">
            <a:avLst/>
          </a:prstGeom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4"/>
          <a:stretch/>
        </p:blipFill>
        <p:spPr>
          <a:xfrm>
            <a:off x="7200000" y="3240000"/>
            <a:ext cx="4120200" cy="276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Num" idx="18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761615-DC57-4186-8A89-8434B2EEAAC6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80" name="Obdélník 1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720000" y="210744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https://slideplayer.cz/slide/3758219/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Doplňkové znalosti:</a:t>
            </a:r>
            <a:endParaRPr b="0" lang="cs-CZ" sz="1800" spc="-1" strike="noStrike"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https://prezmania.cz/ciselne-soustavy/</a:t>
            </a:r>
            <a:endParaRPr b="0" lang="cs-CZ" sz="1800" spc="-1" strike="noStrike"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https://www.ssinfotech.cz/media/TEXTOVA%20GALERIE/PROJEKT%20EU/UKAZKY%20NA%20SABLON%20NA%20WEB/INF/VY_32_INOVACE_222.pdf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Návod, jak převádět čísla mezi soustavami: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https://portal.matematickabiologie.cz/index.php?pg=zaklady-informatiky-pro-biology--teoreticke-zaklady-informatiky--teorie-cisel--prevody-mezi-ciselnymi-soustavami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https://prevodyonline.eu/cs/ciselne-soustavy.html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Num" idx="19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1D3F49F-1754-4BC4-9D54-A094F190DEE0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84" name="Obdélník 1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1260360" y="2160000"/>
            <a:ext cx="791820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Úlohy - převeďte: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A) 20 v desítkové do dvojkové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B) 101010 ve dvojkové do desítkové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C) 111 v desítkové soustavě do šestnáctkové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D) B v šestnáctkové do desítkové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E) 1100 ve dvojkové do osmičkové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Num" idx="20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303DBE-7BD4-4807-AB0C-5A2F1BAFD8AE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88" name="Obdélník 1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1260000" y="2340000"/>
            <a:ext cx="791820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Úloha – thinking out of the box: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Máme trojkovou soustavu – první znak          , druhý znak      , třetí znak 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Zapište čísla z desítkové soustavy pomocí naší trojkové soustavy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A) 8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B) 13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C) 18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5328000" y="2880000"/>
            <a:ext cx="538560" cy="358560"/>
          </a:xfrm>
          <a:prstGeom prst="sun">
            <a:avLst>
              <a:gd name="adj" fmla="val 25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"/>
          <p:cNvSpPr/>
          <p:nvPr/>
        </p:nvSpPr>
        <p:spPr>
          <a:xfrm flipH="1">
            <a:off x="7270560" y="2880000"/>
            <a:ext cx="178560" cy="35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6814" y="2158"/>
                  <a:pt x="12029" y="5080"/>
                  <a:pt x="12029" y="10800"/>
                </a:cubicBezTo>
                <a:cubicBezTo>
                  <a:pt x="12029" y="16520"/>
                  <a:pt x="16814" y="19442"/>
                  <a:pt x="21600" y="21600"/>
                </a:cubicBezTo>
                <a:cubicBezTo>
                  <a:pt x="9740" y="21600"/>
                  <a:pt x="0" y="16730"/>
                  <a:pt x="0" y="10800"/>
                </a:cubicBezTo>
                <a:cubicBezTo>
                  <a:pt x="0" y="4870"/>
                  <a:pt x="9740" y="0"/>
                  <a:pt x="21600" y="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"/>
          <p:cNvSpPr/>
          <p:nvPr/>
        </p:nvSpPr>
        <p:spPr>
          <a:xfrm>
            <a:off x="8640000" y="2880000"/>
            <a:ext cx="538560" cy="35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fill="none" w="21600" h="21600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fill="none" w="21600" h="21600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fill="none" w="21600" h="21600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fill="none" w="21600" h="21600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fill="none" w="21600" h="21600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fill="none" w="21600" h="21600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fill="none" w="21600" h="21600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fill="none" w="21600" h="21600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fill="none" w="21600" h="21600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fill="none" w="21600" h="21600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fill="none" w="21600" h="21600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Num" idx="21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F9D3AE2-3A17-4B68-B420-404467E05ACF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Rozdělení počítačů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95" name="Obdélník 1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720000" y="210744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https://slideplayer.cz/slide/1951156/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97" name="Volný tvar 9"/>
          <p:cNvSpPr/>
          <p:nvPr/>
        </p:nvSpPr>
        <p:spPr>
          <a:xfrm>
            <a:off x="9113040" y="2485800"/>
            <a:ext cx="258552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HP,  Dell, IBM,  Acer,  Asus, …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298" name="Volný tvar 11"/>
          <p:cNvSpPr/>
          <p:nvPr/>
        </p:nvSpPr>
        <p:spPr>
          <a:xfrm>
            <a:off x="9111600" y="3942360"/>
            <a:ext cx="2585520" cy="69624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Osobní, průmyslové, řídící, 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299" name="Volný tvar 12"/>
          <p:cNvSpPr/>
          <p:nvPr/>
        </p:nvSpPr>
        <p:spPr>
          <a:xfrm>
            <a:off x="9103680" y="4670280"/>
            <a:ext cx="258588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Mikrokontrolery, osobní, pracovní stanice, sálový, superpočítač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0" name="Volný tvar 13"/>
          <p:cNvSpPr/>
          <p:nvPr/>
        </p:nvSpPr>
        <p:spPr>
          <a:xfrm>
            <a:off x="9113040" y="3225960"/>
            <a:ext cx="2584080" cy="65304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Intel,  AMD,  TI, SUN…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1" name="Volný tvar 14"/>
          <p:cNvSpPr/>
          <p:nvPr/>
        </p:nvSpPr>
        <p:spPr>
          <a:xfrm>
            <a:off x="6591960" y="2485800"/>
            <a:ext cx="240876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Podle výrobce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2" name="Volný tvar 15"/>
          <p:cNvSpPr/>
          <p:nvPr/>
        </p:nvSpPr>
        <p:spPr>
          <a:xfrm>
            <a:off x="6590520" y="3942360"/>
            <a:ext cx="2408760" cy="69624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Podle použití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3" name="Volný tvar 16"/>
          <p:cNvSpPr/>
          <p:nvPr/>
        </p:nvSpPr>
        <p:spPr>
          <a:xfrm>
            <a:off x="6582960" y="4670280"/>
            <a:ext cx="240876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Podle výkonu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4" name="Volný tvar 17"/>
          <p:cNvSpPr/>
          <p:nvPr/>
        </p:nvSpPr>
        <p:spPr>
          <a:xfrm>
            <a:off x="6591960" y="3225960"/>
            <a:ext cx="2407680" cy="65304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Podle výrobce procesoru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5" name="Volný tvar 18"/>
          <p:cNvSpPr/>
          <p:nvPr/>
        </p:nvSpPr>
        <p:spPr>
          <a:xfrm>
            <a:off x="6582960" y="5422680"/>
            <a:ext cx="240876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Podle provedení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06" name="Volný tvar 19"/>
          <p:cNvSpPr/>
          <p:nvPr/>
        </p:nvSpPr>
        <p:spPr>
          <a:xfrm>
            <a:off x="9103680" y="5422680"/>
            <a:ext cx="2585880" cy="695880"/>
          </a:xfrm>
          <a:custGeom>
            <a:avLst/>
            <a:gdLst/>
            <a:ah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132480" rIns="132480" tIns="88560" bIns="88560" anchor="ctr">
            <a:noAutofit/>
          </a:bodyPr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b="0" lang="cs-CZ" sz="1600" spc="-1" strike="noStrike">
                <a:solidFill>
                  <a:srgbClr val="ffffff"/>
                </a:solidFill>
                <a:latin typeface="Gill Sans MT"/>
                <a:ea typeface="DejaVu Sans"/>
              </a:rPr>
              <a:t>Kapesní,  přenosný, stolní, sálový, 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Num" idx="22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1378430-AEC3-4AC2-B4B2-E4A471F29485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9" name="Obdélník 1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720720" y="162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Veškeré fyzicky existující technické vybavení počítače a periferní zařízení. Počítač by bez něj 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nebyl schopen pracovat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https://slideplayer.cz/slide/3764788/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Doporučuji shlédnout: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https://www.youtube.com/watch?v=v2UEReHF7YY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https://studijni-svet.cz/hardware-modernich-pocitacu/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Num" idx="23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F4F298F-022E-44CF-BFD7-81F88CC7A1E3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3" name="Obdélník 1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720720" y="162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Vývoj grafických karet: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https://www.youtube.com/watch?v=TB9RETj6ZCw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Vývoj procesorů Intel: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https://www.youtube.com/watch?v=8MuaFp7zbUs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Vývoj hard disků: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https://www.youtube.com/watch?v=HLgzqanGHIg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https://www.youtube.com/watch?v=JkID8JPtM7w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Vývoj RAM: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https://www.youtube.com/watch?v=54smVX-TyiM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Num" idx="24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2BE1F1-3164-47EE-B8CD-C6E1968CEA35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7" name="Obdélník 1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720720" y="162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Zajímavosti a statistiky: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540000" y="2130480"/>
            <a:ext cx="2699280" cy="1919520"/>
          </a:xfrm>
          <a:prstGeom prst="rect">
            <a:avLst/>
          </a:prstGeom>
          <a:ln w="0">
            <a:noFill/>
          </a:ln>
        </p:spPr>
      </p:pic>
      <p:pic>
        <p:nvPicPr>
          <p:cNvPr id="320" name="" descr=""/>
          <p:cNvPicPr/>
          <p:nvPr/>
        </p:nvPicPr>
        <p:blipFill>
          <a:blip r:embed="rId2"/>
          <a:stretch/>
        </p:blipFill>
        <p:spPr>
          <a:xfrm>
            <a:off x="4140000" y="1095480"/>
            <a:ext cx="2427840" cy="1963800"/>
          </a:xfrm>
          <a:prstGeom prst="rect">
            <a:avLst/>
          </a:prstGeom>
          <a:ln w="0">
            <a:noFill/>
          </a:ln>
        </p:spPr>
      </p:pic>
      <p:pic>
        <p:nvPicPr>
          <p:cNvPr id="321" name="" descr=""/>
          <p:cNvPicPr/>
          <p:nvPr/>
        </p:nvPicPr>
        <p:blipFill>
          <a:blip r:embed="rId3"/>
          <a:stretch/>
        </p:blipFill>
        <p:spPr>
          <a:xfrm>
            <a:off x="7002000" y="508680"/>
            <a:ext cx="4194000" cy="3810600"/>
          </a:xfrm>
          <a:prstGeom prst="rect">
            <a:avLst/>
          </a:prstGeom>
          <a:ln w="0">
            <a:noFill/>
          </a:ln>
        </p:spPr>
      </p:pic>
      <p:pic>
        <p:nvPicPr>
          <p:cNvPr id="322" name="" descr=""/>
          <p:cNvPicPr/>
          <p:nvPr/>
        </p:nvPicPr>
        <p:blipFill>
          <a:blip r:embed="rId4"/>
          <a:stretch/>
        </p:blipFill>
        <p:spPr>
          <a:xfrm>
            <a:off x="4560480" y="3960000"/>
            <a:ext cx="3538800" cy="2574720"/>
          </a:xfrm>
          <a:prstGeom prst="rect">
            <a:avLst/>
          </a:prstGeom>
          <a:ln w="0">
            <a:noFill/>
          </a:ln>
        </p:spPr>
      </p:pic>
      <p:pic>
        <p:nvPicPr>
          <p:cNvPr id="323" name="" descr=""/>
          <p:cNvPicPr/>
          <p:nvPr/>
        </p:nvPicPr>
        <p:blipFill>
          <a:blip r:embed="rId5"/>
          <a:stretch/>
        </p:blipFill>
        <p:spPr>
          <a:xfrm>
            <a:off x="1080000" y="4140000"/>
            <a:ext cx="2678400" cy="224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Num" idx="25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C00B-FBB7-48FD-87E8-36874F8828BC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Periférie PC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26" name="Obdélník 2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720720" y="1620000"/>
            <a:ext cx="791928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Veškerá drobná zařízení (hardware), která se dají prostřednictvím rozličných rozhraní a konektorů připojit k počítači a tím mohou rozšířit jeho možnosti.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https://slideplayer.cz/slide/1975159/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Doporučuji projít: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https://www.sslch.cz/files/163/11-periferni-zarizeni-pocitace-u.pdf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3D tiskárny: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https://www.youtube.com/watch?v=RgECxaxUIb0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 rot="21584400">
            <a:off x="10622160" y="2033280"/>
            <a:ext cx="1254960" cy="1023840"/>
          </a:xfrm>
          <a:prstGeom prst="rect">
            <a:avLst/>
          </a:prstGeom>
          <a:ln w="0">
            <a:noFill/>
          </a:ln>
        </p:spPr>
      </p:pic>
      <p:pic>
        <p:nvPicPr>
          <p:cNvPr id="329" name="" descr=""/>
          <p:cNvPicPr/>
          <p:nvPr/>
        </p:nvPicPr>
        <p:blipFill>
          <a:blip r:embed="rId3"/>
          <a:stretch/>
        </p:blipFill>
        <p:spPr>
          <a:xfrm>
            <a:off x="7554240" y="339480"/>
            <a:ext cx="1445760" cy="1280520"/>
          </a:xfrm>
          <a:prstGeom prst="rect">
            <a:avLst/>
          </a:prstGeom>
          <a:ln w="0">
            <a:noFill/>
          </a:ln>
        </p:spPr>
      </p:pic>
      <p:pic>
        <p:nvPicPr>
          <p:cNvPr id="330" name="" descr=""/>
          <p:cNvPicPr/>
          <p:nvPr/>
        </p:nvPicPr>
        <p:blipFill>
          <a:blip r:embed="rId4"/>
          <a:stretch/>
        </p:blipFill>
        <p:spPr>
          <a:xfrm>
            <a:off x="9666360" y="540000"/>
            <a:ext cx="1493640" cy="900000"/>
          </a:xfrm>
          <a:prstGeom prst="rect">
            <a:avLst/>
          </a:prstGeom>
          <a:ln w="0">
            <a:noFill/>
          </a:ln>
        </p:spPr>
      </p:pic>
      <p:pic>
        <p:nvPicPr>
          <p:cNvPr id="331" name="" descr=""/>
          <p:cNvPicPr/>
          <p:nvPr/>
        </p:nvPicPr>
        <p:blipFill>
          <a:blip r:embed="rId5"/>
          <a:stretch/>
        </p:blipFill>
        <p:spPr>
          <a:xfrm>
            <a:off x="10075680" y="5106600"/>
            <a:ext cx="1984320" cy="1193400"/>
          </a:xfrm>
          <a:prstGeom prst="rect">
            <a:avLst/>
          </a:prstGeom>
          <a:ln w="0">
            <a:noFill/>
          </a:ln>
        </p:spPr>
      </p:pic>
      <p:pic>
        <p:nvPicPr>
          <p:cNvPr id="332" name="" descr=""/>
          <p:cNvPicPr/>
          <p:nvPr/>
        </p:nvPicPr>
        <p:blipFill>
          <a:blip r:embed="rId6"/>
          <a:stretch/>
        </p:blipFill>
        <p:spPr>
          <a:xfrm>
            <a:off x="8476200" y="2520000"/>
            <a:ext cx="1603800" cy="2880000"/>
          </a:xfrm>
          <a:prstGeom prst="rect">
            <a:avLst/>
          </a:prstGeom>
          <a:ln w="0">
            <a:noFill/>
          </a:ln>
        </p:spPr>
      </p:pic>
      <p:pic>
        <p:nvPicPr>
          <p:cNvPr id="333" name="" descr=""/>
          <p:cNvPicPr/>
          <p:nvPr/>
        </p:nvPicPr>
        <p:blipFill>
          <a:blip r:embed="rId7"/>
          <a:stretch/>
        </p:blipFill>
        <p:spPr>
          <a:xfrm>
            <a:off x="10775160" y="3515400"/>
            <a:ext cx="1104840" cy="134460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8"/>
          <a:stretch/>
        </p:blipFill>
        <p:spPr>
          <a:xfrm>
            <a:off x="6894720" y="5061240"/>
            <a:ext cx="1925280" cy="1238760"/>
          </a:xfrm>
          <a:prstGeom prst="rect">
            <a:avLst/>
          </a:prstGeom>
          <a:ln w="0">
            <a:noFill/>
          </a:ln>
        </p:spPr>
      </p:pic>
      <p:sp>
        <p:nvSpPr>
          <p:cNvPr id="335" name=""/>
          <p:cNvSpPr txBox="1"/>
          <p:nvPr/>
        </p:nvSpPr>
        <p:spPr>
          <a:xfrm>
            <a:off x="7200000" y="30168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Jehličková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36" name=""/>
          <p:cNvSpPr txBox="1"/>
          <p:nvPr/>
        </p:nvSpPr>
        <p:spPr>
          <a:xfrm>
            <a:off x="9720000" y="30168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Inkoustová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10440000" y="179208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Tepelná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38" name=""/>
          <p:cNvSpPr txBox="1"/>
          <p:nvPr/>
        </p:nvSpPr>
        <p:spPr>
          <a:xfrm>
            <a:off x="9000000" y="234000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LED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39" name=""/>
          <p:cNvSpPr txBox="1"/>
          <p:nvPr/>
        </p:nvSpPr>
        <p:spPr>
          <a:xfrm>
            <a:off x="10260000" y="498168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Laserová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40" name=""/>
          <p:cNvSpPr txBox="1"/>
          <p:nvPr/>
        </p:nvSpPr>
        <p:spPr>
          <a:xfrm>
            <a:off x="10620000" y="324000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Řádková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41" name=""/>
          <p:cNvSpPr txBox="1"/>
          <p:nvPr/>
        </p:nvSpPr>
        <p:spPr>
          <a:xfrm>
            <a:off x="6480000" y="5940000"/>
            <a:ext cx="10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050" spc="-1" strike="noStrike">
                <a:latin typeface="Arial"/>
              </a:rPr>
              <a:t>Sublimační</a:t>
            </a:r>
            <a:endParaRPr b="0" lang="cs-CZ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Num" idx="26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2E8431-FC24-4D6A-9727-04BD624D9543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Operační systémy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44" name="Obdélník 2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721440" y="144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Základní programové vybavení počítače, které umožňuje běh programů. Propojuje software a 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hardware a umožňuje uživateli komunikaci s PC.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https://slideplayer.cz/slide/2705521/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Historie OS Windows: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https://www.youtube.com/watch?v=vRuGPzdLbyQ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Seznam OS: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https://en.wikipedia.org/wiki/List_of_operating_systems#Control_Data_Corporation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Úvod: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https://www.youtube.com/watch?v=5AjReRMoG3Y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9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D0ACA32-6CC5-407A-8699-D86CDD200EA1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16" name="object 2"/>
          <p:cNvSpPr/>
          <p:nvPr/>
        </p:nvSpPr>
        <p:spPr>
          <a:xfrm>
            <a:off x="540000" y="1023120"/>
            <a:ext cx="11338200" cy="5095080"/>
          </a:xfrm>
          <a:custGeom>
            <a:avLst/>
            <a:gdLst/>
            <a:ah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17" name="object 5"/>
          <p:cNvGraphicFramePr/>
          <p:nvPr/>
        </p:nvGraphicFramePr>
        <p:xfrm>
          <a:off x="2317680" y="1656360"/>
          <a:ext cx="7941960" cy="3770640"/>
        </p:xfrm>
        <a:graphic>
          <a:graphicData uri="http://schemas.openxmlformats.org/drawingml/2006/table">
            <a:tbl>
              <a:tblPr/>
              <a:tblGrid>
                <a:gridCol w="3053520"/>
                <a:gridCol w="897480"/>
                <a:gridCol w="2781360"/>
                <a:gridCol w="1209960"/>
              </a:tblGrid>
              <a:tr h="330480">
                <a:tc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3"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2048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cs-CZ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Předmět v 10 bodech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b="0" lang="cs-CZ" sz="14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03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lIns="72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anchor="b">
                      <a:noAutofit/>
                    </a:bodyPr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b="0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Přednášející v 6 bodech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04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lIns="72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anchor="b">
                      <a:noAutofit/>
                    </a:bodyPr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b="0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Vaše zkušenosti s IT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05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lIns="72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anchor="b">
                      <a:noAutofit/>
                    </a:bodyPr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b="0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Témata prvního ročníku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06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lIns="72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Nároky - prezentace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07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lIns="72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cs-CZ" sz="1400" spc="-1" strike="noStrike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Historie a vývoj počítačů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08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cPr anchor="b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Von Neumannovo schéma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09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656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Jednotky informace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10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84120">
                <a:tc>
                  <a:txBody>
                    <a:bodyPr lIns="3600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Číselné soustavy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36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 rIns="14400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en-US" sz="1400" spc="-12" strike="noStrike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11</a:t>
                      </a:r>
                      <a:endParaRPr b="0" lang="cs-CZ" sz="1400" spc="-1" strike="noStrike">
                        <a:latin typeface="Arial"/>
                      </a:endParaRPr>
                    </a:p>
                  </a:txBody>
                  <a:tcPr anchor="b" marL="91440" marR="14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cPr anchor="b" marL="7200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18" name="Obdélník 7"/>
          <p:cNvSpPr/>
          <p:nvPr/>
        </p:nvSpPr>
        <p:spPr>
          <a:xfrm>
            <a:off x="1882800" y="1048680"/>
            <a:ext cx="4788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4000" spc="-151" strike="noStrike">
                <a:solidFill>
                  <a:srgbClr val="ffffff"/>
                </a:solidFill>
                <a:latin typeface="Verdana"/>
                <a:ea typeface="Verdana"/>
              </a:rPr>
              <a:t>Obsah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Num" idx="27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707430-EBE2-453B-A4D0-9E98D364DF8D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48" name="Obdélník 2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721440" y="144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https://slideplayer.cz/slide/1975144/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Typy dat: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https://www.youtube.com/watch?v=A37-3lflh8I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Soubory: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https://www.youtube.com/watch?v=k-EID5_2D9U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https://www.youtube.com/watch?v=DGd48PGbnBs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https://www.youtube.com/watch?v=F7mAoa0fOts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https://www.youtube.com/watch?v=G9NMjmPNqh4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 idx="28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632424D-B40D-4E11-A579-C5640D4C083B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52" name="Obdélník 2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721440" y="144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Data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Data jsou posloupnost symbolů, jimž je přiřazena určitá interpretace. Data se čtou a zapisují jako posloupnosti bajtů, ale lidsky přívětivější je uvažovat na vyšší úrovni abstrakce, například: tento soubor je obrázek, který je zaznamenán v nějakém formátu. Každá informace, má-li být korektně zpracována, musí být zobrazena v určitém kódu a dodržovat určitý formát.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K datům (sekvencím bajtů) taktéž potřebujeme informaci, co reprezentují; prostředkem k tomu jsou metadata. Metadata jsou data, která poskytují informaci o jiných datech. Metadata slouží k vyhledání nebo zpracování popisovaných dat.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Konverze dat – konverze a komprese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Textová vs. binární data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Ukládání dat – datový disk, databáze, používání adresy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Řazení dat – podmnožiny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Indexování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Ochrana dat – kontrolní výpočet, šifrování, zálohování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Num" idx="29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8187F9-A471-4211-99C0-D0BCBBE818FF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56" name="Obdélník 2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721440" y="1440000"/>
            <a:ext cx="64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Soubor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Pojmenovaná sada dat uložená na nějakém datovém médiu, se kterou lze pracovat nástroji operačního systému jako s jedním celkem.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Typ souboru se v různých operačních systémech zjišťuje různým způsobem (či kombinací způsobů, viz formát souboru):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DejaVu Sans"/>
              </a:rPr>
              <a:t>pomocí přípony názvu souboru (např. .exe v Microsoft Windows; překonaný způsob)</a:t>
            </a:r>
            <a:endParaRPr b="0" lang="cs-CZ" sz="13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DejaVu Sans"/>
              </a:rPr>
              <a:t>pomocí atributu souboru (např. atribut executable v unixových systémech)</a:t>
            </a:r>
            <a:endParaRPr b="0" lang="cs-CZ" sz="13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DejaVu Sans"/>
              </a:rPr>
              <a:t>pomocí obsahu souboru (první bajty souboru obsahují jednoznačný identifikátor)</a:t>
            </a:r>
            <a:endParaRPr b="0" lang="cs-CZ" sz="13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DejaVu Sans"/>
              </a:rPr>
              <a:t>pomocí alternativního datového proudu souboru (NTFS v Microsoft Windows)</a:t>
            </a:r>
            <a:endParaRPr b="0" lang="cs-CZ" sz="13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Operační systém poskytuje programátorovi vhodné programové rozhraní, které zpřístupňuje služby pro správu a práci se soubory. Nejzákladnější primitiva jsou: otevření/zavření, čtení, zápis, posun, smazání.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358" name=""/>
          <p:cNvSpPr txBox="1"/>
          <p:nvPr/>
        </p:nvSpPr>
        <p:spPr>
          <a:xfrm>
            <a:off x="7380000" y="1620000"/>
            <a:ext cx="4500000" cy="45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500" spc="-1" strike="noStrike">
                <a:latin typeface="Arial"/>
              </a:rPr>
              <a:t>Metadata souborů, která OS nejčastěji uchovává:</a:t>
            </a:r>
            <a:endParaRPr b="0" lang="cs-CZ" sz="1500" spc="-1" strike="noStrike">
              <a:latin typeface="Arial"/>
            </a:endParaRPr>
          </a:p>
          <a:p>
            <a:endParaRPr b="0" lang="cs-CZ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jméno – jedinečný název souboru (vzhledem k aktuálnímu adresáři)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délka – velikost v počtech bajtů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typ – umožňuje odlišit typ obsažených dat, použitý program, speciální soubory (roura, soket, zařízení, …) apod.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přístupová oprávnění – kdo smí se souborem pracovat (čtení, zápis, …) pro uživatele a skupiny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vlastník – uživatel vlastnící soubor (též skupina)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časové informace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čas vytvoření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čas posledního přístupu k souboru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čas poslední změny v obsahu souboru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čas poslední změny metadat souboru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latin typeface="Arial"/>
              </a:rPr>
              <a:t>umístění vlastních dat – typicky posloupnost alokačních jednotek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Num" idx="30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65A206-E2AF-4951-98EF-7F3F2D7092A3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61" name="Obdélník 2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721440" y="1440000"/>
            <a:ext cx="64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Adresář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Organizační jednotka v souborovém systému na datovém médiu. Sdružuje na disku soubory a další podadresáře a slouží k tomu, aby si je uživatel mohl logicky uspořádat. Tvoří stromovou strukturu a v jednom adresáři nemohou být dvě položky se stejným jménem.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Pro identifikaci souboru se používá cesta, která může mít zápis absolutní nebo relativní.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Webové servery je možné nakonfigurovat tak, aby pokud je jako URL zadána cesta k adresáři a v adresáři se nenachází výchozí soubor pro zobrazení (typicky index.html, index.php a podobně), se zobrazil obsah daného adresáře.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Souborový systém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Filesystem Hierarchy Standard - LINUX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7380000" y="1620000"/>
            <a:ext cx="4500000" cy="45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500" spc="-1" strike="noStrike">
                <a:latin typeface="Arial"/>
              </a:rPr>
              <a:t>Kořenový adresář má zvláštní postavení v stromové struktuře souborovém systému. Je to nejvyšší adresář v adresářové hierarchii, všechny další adresáře v témže souborovém systému jsou jeho podadresáři.</a:t>
            </a:r>
            <a:endParaRPr b="0" lang="cs-CZ" sz="1500" spc="-1" strike="noStrike">
              <a:latin typeface="Arial"/>
            </a:endParaRPr>
          </a:p>
          <a:p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v unixových systémech se kořenový adresář označuje znakem lomítko (/) a je společný pro všechna připojená média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v operačních systémech Microsoft Windows (též DOS) má každý svazek (logická disková jednotka) svůj kořenový adresář a jeho označení se skládá z označení jednotky (písmeno latinky a dvojtečka) a zpětného lomítka (\), například C:\</a:t>
            </a:r>
            <a:endParaRPr b="0" lang="cs-CZ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Num" idx="31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91CBA02-7866-4967-9493-7BC38AC4674A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66" name="Obdélník 2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721440" y="1440000"/>
            <a:ext cx="64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Filesystem Hierarchy Standard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Zásady: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kořenový adresář má být co nejmenší, aby bylo systém možno nastartovat například i z diskety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části systému souborů, které jsou statické (za běžného provozu se nemění) mají být odděleny od částí dynamických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mají být odděleny části systému souborů, které obsahují soubory pro jediný počítač, soubory (např. spustitelné programy a knihovny) sdílené skupinou počítačů se stejnou architekturou, a pro počítače s různými architekturami (např. skripty a fonty), aby bylo možné části systému adresářů sdílet po síti.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368" name=""/>
          <p:cNvSpPr txBox="1"/>
          <p:nvPr/>
        </p:nvSpPr>
        <p:spPr>
          <a:xfrm>
            <a:off x="7200000" y="1620000"/>
            <a:ext cx="4680000" cy="466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300" spc="-1" strike="noStrike">
                <a:latin typeface="Arial"/>
              </a:rPr>
              <a:t>/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kořenový adresář souborového systému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/bin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základní programy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/boot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obrazy a konfigurace nutné pro zavedení 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systému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/dev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speciální soubory zařízení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/etc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konfigurační soubory (konfiguráky) systému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/home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domovské adresáře uživatelů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/lib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základní knihovny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/mnt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dočasně připojené svazky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/opt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programy třetích stran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/root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domovský adresář pro uživatele root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/sbin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základní programy, které nelze spustit běžným 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uživatelem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/tmp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dočasné soubory (většinou mizí s restartem 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systému)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/usr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programy a jejich data</a:t>
            </a:r>
            <a:endParaRPr b="0" lang="cs-CZ" sz="1300" spc="-1" strike="noStrike">
              <a:latin typeface="Arial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7200000" y="4631400"/>
            <a:ext cx="4860000" cy="138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300" spc="-1" strike="noStrike">
                <a:latin typeface="Arial"/>
              </a:rPr>
              <a:t>/usr/bin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uživatelské programy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/usr/games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výukové programy a hry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/usr/include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hlavičkové soubory pro programování v jazyce C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/usr/lib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knihovny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/usr/local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programy, které nepřišly z balíčků</a:t>
            </a:r>
            <a:endParaRPr b="0" lang="cs-CZ" sz="1300" spc="-1" strike="noStrike">
              <a:latin typeface="Arial"/>
            </a:endParaRPr>
          </a:p>
          <a:p>
            <a:r>
              <a:rPr b="0" lang="cs-CZ" sz="1300" spc="-1" strike="noStrike">
                <a:latin typeface="Arial"/>
              </a:rPr>
              <a:t>…</a:t>
            </a:r>
            <a:r>
              <a:rPr b="0" lang="cs-CZ" sz="1300" spc="-1" strike="noStrike">
                <a:latin typeface="Arial"/>
              </a:rPr>
              <a:t>	</a:t>
            </a:r>
            <a:r>
              <a:rPr b="0" lang="cs-CZ" sz="1300" spc="-1" strike="noStrike">
                <a:latin typeface="Arial"/>
              </a:rPr>
              <a:t>...</a:t>
            </a:r>
            <a:endParaRPr b="0" lang="cs-CZ" sz="1300" spc="-1" strike="noStrike">
              <a:latin typeface="Arial"/>
            </a:endParaRPr>
          </a:p>
          <a:p>
            <a:endParaRPr b="0" lang="cs-CZ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Num" idx="32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A9B617-76DF-4B0F-A3E9-76F15ECB7751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72" name="Obdélník 2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721440" y="1440000"/>
            <a:ext cx="64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Správce souborů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Program pro manipulaci se soubory a adresáři (složkami). Někdy se používají termíny manažer souborů, souborový manažer nebo file manager.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Původně nahrazoval práci s příkazovým řádkem a příkazy operačního systému pro kopírování, přesun, mazání, spouštění souborů a pro správu disků.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Nyní součástí operačního systému: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Průzkumník (Windows Explorer)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Správce souborů (File Manager)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DejaVu Sans"/>
              </a:rPr>
              <a:t>Finder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6767280" y="3831120"/>
            <a:ext cx="3672720" cy="2527200"/>
          </a:xfrm>
          <a:prstGeom prst="rect">
            <a:avLst/>
          </a:prstGeom>
          <a:ln w="0">
            <a:noFill/>
          </a:ln>
        </p:spPr>
      </p:pic>
      <p:sp>
        <p:nvSpPr>
          <p:cNvPr id="375" name=""/>
          <p:cNvSpPr txBox="1"/>
          <p:nvPr/>
        </p:nvSpPr>
        <p:spPr>
          <a:xfrm>
            <a:off x="7380000" y="1541160"/>
            <a:ext cx="4500000" cy="241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cs-CZ" sz="1500" spc="-1" strike="noStrike">
                <a:latin typeface="Arial"/>
              </a:rPr>
              <a:t>Programy – </a:t>
            </a:r>
            <a:r>
              <a:rPr b="0" lang="cs-CZ" sz="1400" spc="-1" strike="noStrike">
                <a:latin typeface="Arial"/>
              </a:rPr>
              <a:t>převážně podle Norton Commander 1986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Total Commander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Clover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Q-Dir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Unreal Commander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Free Commander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Altap Salamander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Krusader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Nautilus</a:t>
            </a:r>
            <a:endParaRPr b="0" lang="cs-CZ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...</a:t>
            </a:r>
            <a:endParaRPr b="0" lang="cs-CZ" sz="1500" spc="-1" strike="noStrike">
              <a:latin typeface="Arial"/>
            </a:endParaRPr>
          </a:p>
          <a:p>
            <a:endParaRPr b="0" lang="cs-CZ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Num" idx="33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6EE555-2B6E-4FEF-86E6-5C5F76120C00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ff0000"/>
                </a:solidFill>
                <a:latin typeface="Verdana"/>
                <a:ea typeface="Verdana"/>
              </a:rPr>
              <a:t>PŘÍŠTÍ HODINA PÍSEMKA</a:t>
            </a:r>
            <a:endParaRPr b="0" lang="cs-CZ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8" name="Obdélník 2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721440" y="1440000"/>
            <a:ext cx="10978560" cy="23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 otázek z dosavadního studia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písemně na papír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30 minut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zaškrtávací i rozepisovací otázky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 idx="10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96E507-9687-4DC2-ADB2-BF75D42CDFA1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title"/>
          </p:nvPr>
        </p:nvSpPr>
        <p:spPr>
          <a:xfrm>
            <a:off x="769320" y="1330560"/>
            <a:ext cx="401436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Předmět </a:t>
            </a:r>
            <a:br>
              <a:rPr sz="4000"/>
            </a:b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v 10 bodech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21" name="Obdélník 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22" name="object 9"/>
          <p:cNvSpPr/>
          <p:nvPr/>
        </p:nvSpPr>
        <p:spPr>
          <a:xfrm>
            <a:off x="1080000" y="2772360"/>
            <a:ext cx="2158200" cy="11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První ročník: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Práce s počítačem, operační systém, soubory, adresářová struktura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Počítačová grafika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3" name="object 10"/>
          <p:cNvSpPr/>
          <p:nvPr/>
        </p:nvSpPr>
        <p:spPr>
          <a:xfrm>
            <a:off x="3240000" y="2803320"/>
            <a:ext cx="2158200" cy="13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Druhý ročník: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Prezentace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Práce v lokální síti, elektronická komunikace, komunikační a přenosové možnosti internetu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Tvorba webu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4" name="object 11"/>
          <p:cNvSpPr/>
          <p:nvPr/>
        </p:nvSpPr>
        <p:spPr>
          <a:xfrm>
            <a:off x="1080000" y="5072400"/>
            <a:ext cx="171540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Výuka probíhá prezenčně, převážná část spočívá ve využití požítače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5" name="object 12"/>
          <p:cNvSpPr/>
          <p:nvPr/>
        </p:nvSpPr>
        <p:spPr>
          <a:xfrm>
            <a:off x="3245040" y="5068440"/>
            <a:ext cx="169884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Nároky – hodnocení práce na hodinách – zodpovídání dotazů, vypracovávání úkolů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6" name="object 19"/>
          <p:cNvSpPr/>
          <p:nvPr/>
        </p:nvSpPr>
        <p:spPr>
          <a:xfrm>
            <a:off x="1080000" y="4644720"/>
            <a:ext cx="33289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7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8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27" name="object 9"/>
          <p:cNvSpPr/>
          <p:nvPr/>
        </p:nvSpPr>
        <p:spPr>
          <a:xfrm>
            <a:off x="6063120" y="2775600"/>
            <a:ext cx="1740600" cy="11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Třetí ročník: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Tvorba webu – CSS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Databáze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Textový editor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Informační zdroje, obecná bezpečnost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8" name="object 10"/>
          <p:cNvSpPr/>
          <p:nvPr/>
        </p:nvSpPr>
        <p:spPr>
          <a:xfrm>
            <a:off x="8111880" y="2772360"/>
            <a:ext cx="2866320" cy="13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Rozvíjení znalostí a dovedností: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Informační gramostnost – komunikace a práce s informacemi v digitální podobě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Znalost informačních technologií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Znalost běžných software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Schopnost řešit problémy pomocí počítačů</a:t>
            </a:r>
            <a:endParaRPr b="0" lang="cs-CZ" sz="1000" spc="-1" strike="noStrike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Grafické zpracování informací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29" name="object 11"/>
          <p:cNvSpPr/>
          <p:nvPr/>
        </p:nvSpPr>
        <p:spPr>
          <a:xfrm>
            <a:off x="6072120" y="5026680"/>
            <a:ext cx="161136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Nároky – písemná zkouška – minimálně 1 za pololetí z probrané látky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30" name="object 12"/>
          <p:cNvSpPr/>
          <p:nvPr/>
        </p:nvSpPr>
        <p:spPr>
          <a:xfrm>
            <a:off x="8142480" y="5039640"/>
            <a:ext cx="161136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Nároky – prezentace – minimálně 1 za pololetí z vybraného nebo vlastního tématu 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31" name="object 19"/>
          <p:cNvSpPr/>
          <p:nvPr/>
        </p:nvSpPr>
        <p:spPr>
          <a:xfrm>
            <a:off x="6063120" y="4648320"/>
            <a:ext cx="36820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9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10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32" name="Obdélník 2"/>
          <p:cNvSpPr/>
          <p:nvPr/>
        </p:nvSpPr>
        <p:spPr>
          <a:xfrm>
            <a:off x="988560" y="23000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3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4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33" name="Obdélník 30"/>
          <p:cNvSpPr/>
          <p:nvPr/>
        </p:nvSpPr>
        <p:spPr>
          <a:xfrm>
            <a:off x="5914080" y="2290680"/>
            <a:ext cx="3540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5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6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34" name="object 11"/>
          <p:cNvSpPr/>
          <p:nvPr/>
        </p:nvSpPr>
        <p:spPr>
          <a:xfrm>
            <a:off x="6010560" y="1220760"/>
            <a:ext cx="15213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1" strike="noStrike">
                <a:solidFill>
                  <a:srgbClr val="000000"/>
                </a:solidFill>
                <a:latin typeface="Verdana"/>
                <a:ea typeface="Verdana"/>
              </a:rPr>
              <a:t>Informační systémy a technologie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35" name="object 12"/>
          <p:cNvSpPr/>
          <p:nvPr/>
        </p:nvSpPr>
        <p:spPr>
          <a:xfrm>
            <a:off x="8142480" y="1166400"/>
            <a:ext cx="161136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2x 4 hodiny měsíčně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36" name="object 19"/>
          <p:cNvSpPr/>
          <p:nvPr/>
        </p:nvSpPr>
        <p:spPr>
          <a:xfrm>
            <a:off x="6010560" y="678600"/>
            <a:ext cx="36820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2</a:t>
            </a:r>
            <a:r>
              <a:rPr b="0" lang="cs-CZ" sz="2400" spc="-114" strike="noStrike" u="sng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Num" idx="11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15B585-C8CA-4BD1-9A5B-D24A8AEB9381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795600" y="1149480"/>
            <a:ext cx="3882600" cy="69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aad03a"/>
                </a:solidFill>
                <a:latin typeface="Verdana"/>
                <a:ea typeface="Verdana"/>
              </a:rPr>
              <a:t>Přednášející </a:t>
            </a:r>
            <a:br>
              <a:rPr sz="4000"/>
            </a:br>
            <a:r>
              <a:rPr b="1" lang="cs-CZ" sz="4000" spc="-151" strike="noStrike">
                <a:solidFill>
                  <a:srgbClr val="aad03a"/>
                </a:solidFill>
                <a:latin typeface="Verdana"/>
                <a:ea typeface="Verdana"/>
              </a:rPr>
              <a:t>v 6 bodech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39" name="object 9"/>
          <p:cNvSpPr/>
          <p:nvPr/>
        </p:nvSpPr>
        <p:spPr>
          <a:xfrm>
            <a:off x="866880" y="2890080"/>
            <a:ext cx="2011320" cy="7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Vedoucí týmu HR Reporting v Komerční bance</a:t>
            </a:r>
            <a:endParaRPr b="0" lang="cs-CZ" sz="1000" spc="-1" strike="noStrike">
              <a:latin typeface="Arial"/>
            </a:endParaRPr>
          </a:p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Student učitelství pro střední školy na UK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0" name="object 10"/>
          <p:cNvSpPr/>
          <p:nvPr/>
        </p:nvSpPr>
        <p:spPr>
          <a:xfrm>
            <a:off x="3074040" y="2874240"/>
            <a:ext cx="17841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Vystudoval Statisticko-pojistné inženýrství na VŠE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1" name="object 9"/>
          <p:cNvSpPr/>
          <p:nvPr/>
        </p:nvSpPr>
        <p:spPr>
          <a:xfrm>
            <a:off x="6253560" y="2810520"/>
            <a:ext cx="174060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Specialista na MS Excel, VBA, znalosti SQL, databáze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2" name="object 10"/>
          <p:cNvSpPr/>
          <p:nvPr/>
        </p:nvSpPr>
        <p:spPr>
          <a:xfrm>
            <a:off x="8456400" y="2797560"/>
            <a:ext cx="158076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7" strike="noStrike">
                <a:solidFill>
                  <a:srgbClr val="000000"/>
                </a:solidFill>
                <a:latin typeface="Verdana"/>
                <a:ea typeface="Verdana"/>
              </a:rPr>
              <a:t>Zajímá se o analýzu dat a přístup k datům v různých profesích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3" name="Obdélník 2"/>
          <p:cNvSpPr/>
          <p:nvPr/>
        </p:nvSpPr>
        <p:spPr>
          <a:xfrm>
            <a:off x="827640" y="23666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3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4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44" name="Obdélník 30"/>
          <p:cNvSpPr/>
          <p:nvPr/>
        </p:nvSpPr>
        <p:spPr>
          <a:xfrm>
            <a:off x="6203520" y="2318400"/>
            <a:ext cx="3583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5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6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45" name="object 11"/>
          <p:cNvSpPr/>
          <p:nvPr/>
        </p:nvSpPr>
        <p:spPr>
          <a:xfrm>
            <a:off x="6253560" y="1054440"/>
            <a:ext cx="152136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1" strike="noStrike">
                <a:solidFill>
                  <a:srgbClr val="000000"/>
                </a:solidFill>
                <a:latin typeface="Verdana"/>
                <a:ea typeface="Verdana"/>
              </a:rPr>
              <a:t>Jakub Nedvěd 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6" name="object 12"/>
          <p:cNvSpPr/>
          <p:nvPr/>
        </p:nvSpPr>
        <p:spPr>
          <a:xfrm>
            <a:off x="8425800" y="1054440"/>
            <a:ext cx="161136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b="0" lang="cs-CZ" sz="1000" spc="-1" strike="noStrike" u="sng">
                <a:solidFill>
                  <a:srgbClr val="0000ff"/>
                </a:solidFill>
                <a:uFillTx/>
                <a:latin typeface="Verdana"/>
                <a:ea typeface="Verdana"/>
                <a:hlinkClick r:id="rId1"/>
              </a:rPr>
              <a:t>jakub.nedved@vsem.cz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47" name="object 19"/>
          <p:cNvSpPr/>
          <p:nvPr/>
        </p:nvSpPr>
        <p:spPr>
          <a:xfrm>
            <a:off x="6253560" y="662400"/>
            <a:ext cx="36820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algn="l" pos="1571760"/>
                <a:tab algn="l" pos="2152800"/>
                <a:tab algn="l" pos="3317760"/>
              </a:tabLst>
            </a:pP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1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	</a:t>
            </a:r>
            <a:r>
              <a:rPr b="0" lang="cs-CZ" sz="2400" spc="-114" strike="noStrike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b="0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2</a:t>
            </a:r>
            <a:r>
              <a:rPr b="1" lang="cs-CZ" sz="2400" spc="-114" strike="noStrike" u="sng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 Light"/>
                <a:ea typeface="Verdana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12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110151-7D2E-47CC-BA4C-24F2458E020A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8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Vaše zkušenosti s IT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50" name="Obdélník 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1260000" y="2340000"/>
            <a:ext cx="7918200" cy="18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Co si představuji pod pojmem Informační systémy a technologie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Co si přináším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Co mě baví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Očekávání od předmětu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Num" idx="13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8854EE6-D596-4F13-817C-5E70FDCC7577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769320" y="1080000"/>
            <a:ext cx="8048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Témata prvního ročníku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54" name="Obdélník 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180000" y="1574280"/>
            <a:ext cx="3958200" cy="49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Práce s počítačem, operační systém, soubory, adresářová struktura</a:t>
            </a:r>
            <a:endParaRPr b="0" lang="cs-CZ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historie a vývoj počítačů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von Neumannovo schéma počítače (princip fungování počítače)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jednotky informace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číselné soustavy (dvojková, desítková, osmičková, šestnáctková)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rozdělení počítačů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hardware (popis jednotlivých komponent)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periférie (tiskárny, …)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operační systémy (teorie operačních systémů, rozdělení operačních systémů, základní komponenty operačních systémů, nastavení) 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data, soubor, adresář, správce souborů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komprese dat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ochrana a zabezpečení dat před zneužitím a zničením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ochrana autorských práv, typy licencí (OEM, demoverze, shareware, freeware, GNU, Open Source, Licence Creative Commons)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algoritmizace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nápověda, manuál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8100000" y="1574280"/>
            <a:ext cx="3958200" cy="47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Počítačová grafika</a:t>
            </a:r>
            <a:endParaRPr b="0" lang="cs-CZ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teorie počítačové grafiky, základní pojmy, principy a rozdělení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grafická kompozice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barvy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běžné grafické formáty souborů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konverze mezi jednotlivými grafickými formáty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používání digitálního fotoaparátu, zásady kompozice obrazu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rastrová grafika (základní úpravy fotografií, výběry, kreslící nástroje, vrstvy, koláže, efekty atd.)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Cambria"/>
                <a:ea typeface="Cambria"/>
              </a:rPr>
              <a:t>vektorová grafika (kreslení základních grafických objektů, výběry objektů, seskupení objektů, pořadí objektů, text, rastrové obrázky, beziérovy křivky, export do pdf atd.)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4140000" y="1574280"/>
            <a:ext cx="3958200" cy="47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Tabulkový procesor</a:t>
            </a:r>
            <a:endParaRPr b="0" lang="cs-CZ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popis prostředí a princip tabulkových procesorů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vkládání dat do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jednoduché matematické operace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funkce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relativní a absolutní adresace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formátování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Cambria"/>
                <a:ea typeface="Cambria"/>
              </a:rPr>
              <a:t>základy grafů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Num" idx="14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F8D9BF-FF33-4066-A98D-0C0BA4376E76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8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Nároky - prezentace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60" name="Obdélník 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1260000" y="2340000"/>
            <a:ext cx="9313920" cy="31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Minimálně 1 prezentace za pololetí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Známka má stejnou váhu jako písemná práce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Příprava v libovolné aplikaci na tvorbu prezentací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Osobní prezentování před třídou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Délka 15 minut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Prezentace vede k diskusi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Vybrat si téma z předchozí stránky z prvních dvou oblastí (třetí oblast v druhém pololetí)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Možné vlastní téma po konzultaci s profesorem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Num" idx="15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BDB9A9-E696-4CDC-96BB-E931EF0F86A8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891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Historie a vývoj počítačů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64" name="Obdélník 1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1260000" y="1800000"/>
            <a:ext cx="7918200" cy="44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https://slideplayer.cz/slide/2804866/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http://old.zsnamesti.cz/dum/VY_32_INOVACE_380.pdf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Mikročipy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https://www.youtube.com/watch?v=HpnN2R1BC7k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https://www.youtube.com/watch?v=wYVK1VH-gTE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Mechanické počítače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https://www.youtube.com/watch?v=IgF3OX8nT0w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Soft error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https://www.youtube.com/watch?v=AaZ_RSt0KP8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Num" idx="16"/>
          </p:nvPr>
        </p:nvSpPr>
        <p:spPr>
          <a:xfrm>
            <a:off x="11074320" y="6480000"/>
            <a:ext cx="76644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45321B-C9C2-4D5A-A65B-743E8941899F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880" cy="3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Von Neumannovo schéma počítače (princip fungování počítače)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68" name="Obdélník 1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900000" y="2340000"/>
            <a:ext cx="3238200" cy="3740040"/>
          </a:xfrm>
          <a:prstGeom prst="rect">
            <a:avLst/>
          </a:prstGeom>
          <a:ln w="0">
            <a:noFill/>
          </a:ln>
        </p:spPr>
      </p:pic>
      <p:sp>
        <p:nvSpPr>
          <p:cNvPr id="270" name=""/>
          <p:cNvSpPr/>
          <p:nvPr/>
        </p:nvSpPr>
        <p:spPr>
          <a:xfrm>
            <a:off x="4860000" y="2257920"/>
            <a:ext cx="64782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70360"/>
              </a:tabLst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model samočinného počítače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70360"/>
              </a:tabLst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činnost rozdělena do bloků (5 funkčních jednotek) </a:t>
            </a:r>
            <a:r>
              <a:rPr b="0" lang="cs-CZ" sz="1400" spc="-1" strike="noStrike">
                <a:solidFill>
                  <a:srgbClr val="ff0000"/>
                </a:solidFill>
                <a:latin typeface="Wingdings"/>
                <a:ea typeface="Wingdings"/>
              </a:rPr>
              <a:t>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Wingdings"/>
              </a:rPr>
              <a:t> efektivní dělba práce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70360"/>
              </a:tabLst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Wingdings"/>
              </a:rPr>
              <a:t>nadčasová platnost 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70360"/>
              </a:tabLst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Wingdings"/>
              </a:rPr>
              <a:t>zavrhl desítkovou soustavu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4680000" y="3767040"/>
            <a:ext cx="6478200" cy="21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29600" indent="23040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Pět funkčních jednotek:</a:t>
            </a:r>
            <a:endParaRPr b="0" lang="cs-CZ" sz="1400" spc="-1" strike="noStrike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Řadič 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– řídí činnost všech částí počítače.</a:t>
            </a:r>
            <a:endParaRPr b="0" lang="cs-CZ" sz="1400" spc="-1" strike="noStrike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ALU 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Tahoma"/>
              </a:rPr>
              <a:t>(aritmetickologická jednotka) – provádí veškeré výpočty a logické operace.</a:t>
            </a:r>
            <a:endParaRPr b="0" lang="cs-CZ" sz="1400" spc="-1" strike="noStrike">
              <a:latin typeface="Arial"/>
            </a:endParaRPr>
          </a:p>
          <a:p>
            <a:pPr lvl="6"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CPU 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Tahoma"/>
              </a:rPr>
              <a:t>(procesor) = řadič + ALU</a:t>
            </a:r>
            <a:endParaRPr b="0" lang="cs-CZ" sz="1400" spc="-1" strike="noStrike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Operační paměť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Tahoma"/>
              </a:rPr>
              <a:t> – uchovává 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zpracovávané programy, data a výsledky výpočtů.</a:t>
            </a:r>
            <a:endParaRPr b="0" lang="cs-CZ" sz="1400" spc="-1" strike="noStrike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Vstup 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Tahoma"/>
              </a:rPr>
              <a:t>(vstupní zařízení) – je určen pro vstup programů a dat.</a:t>
            </a:r>
            <a:endParaRPr b="0" lang="cs-CZ" sz="1400" spc="-1" strike="noStrike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Výstup</a:t>
            </a: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Arial"/>
              </a:rPr>
              <a:t> (výstupní zařízení) – je určen pro výstup výsledků, které program zpracoval.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2022-09-24T12:02:55Z</dcterms:created>
  <dc:creator/>
  <dc:description/>
  <dc:language>cs-CZ</dc:language>
  <cp:lastModifiedBy/>
  <dcterms:modified xsi:type="dcterms:W3CDTF">2022-10-09T22:48:29Z</dcterms:modified>
  <cp:revision>219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2</vt:r8>
  </property>
  <property fmtid="{D5CDD505-2E9C-101B-9397-08002B2CF9AE}" pid="4" name="PresentationFormat">
    <vt:lpwstr>Širokoúhlá obrazovka</vt:lpwstr>
  </property>
  <property fmtid="{D5CDD505-2E9C-101B-9397-08002B2CF9AE}" pid="5" name="Slides">
    <vt:r8>5</vt:r8>
  </property>
</Properties>
</file>