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4"/>
  </p:notesMasterIdLst>
  <p:sldIdLst>
    <p:sldId id="279" r:id="rId2"/>
    <p:sldId id="280" r:id="rId3"/>
    <p:sldId id="281" r:id="rId4"/>
    <p:sldId id="298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0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D03A"/>
    <a:srgbClr val="2388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8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2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8A9F7-CC66-4C10-A297-255F43A0DD66}" type="datetimeFigureOut">
              <a:rPr lang="cs-CZ" smtClean="0"/>
              <a:t>01.11.2022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0505E-55F5-44F2-82A2-30C5457D8A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239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505E-55F5-44F2-82A2-30C5457D8AB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3753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505E-55F5-44F2-82A2-30C5457D8AB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005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be.com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41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" y="1147445"/>
            <a:ext cx="4013200" cy="69151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9EAA3B4-67B2-44B1-820A-DFBFC81CB6C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3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3EB82F-EBB7-44B9-B941-D409F333536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08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7FC70F-036B-4128-99FB-19B58F1D5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ukáz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350146" y="6377715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5" name="object 2"/>
          <p:cNvSpPr>
            <a:spLocks/>
          </p:cNvSpPr>
          <p:nvPr userDrawn="1"/>
        </p:nvSpPr>
        <p:spPr>
          <a:xfrm>
            <a:off x="386080" y="894080"/>
            <a:ext cx="11054080" cy="5477920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AAD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délník 5"/>
          <p:cNvSpPr/>
          <p:nvPr userDrawn="1"/>
        </p:nvSpPr>
        <p:spPr>
          <a:xfrm>
            <a:off x="3907089" y="2993486"/>
            <a:ext cx="45640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Video ukázka</a:t>
            </a:r>
            <a:endParaRPr lang="cs-CZ" sz="4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A0F9BE0-B643-4C12-AF9E-00A037F418D5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1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stá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0863582" y="6290296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ject 2"/>
          <p:cNvSpPr>
            <a:spLocks/>
          </p:cNvSpPr>
          <p:nvPr userDrawn="1"/>
        </p:nvSpPr>
        <p:spPr>
          <a:xfrm>
            <a:off x="518160" y="853440"/>
            <a:ext cx="10883440" cy="5386056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délník 6"/>
          <p:cNvSpPr/>
          <p:nvPr userDrawn="1"/>
        </p:nvSpPr>
        <p:spPr>
          <a:xfrm>
            <a:off x="4410686" y="2993487"/>
            <a:ext cx="3891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Přestávka</a:t>
            </a:r>
            <a:endParaRPr lang="cs-CZ" sz="4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5A5DA38-7CE5-44E5-B502-4A518EF37F9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9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ku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050192" y="6358081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11" y="820632"/>
            <a:ext cx="11074899" cy="55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3" r="30298" b="5815"/>
          <a:stretch/>
        </p:blipFill>
        <p:spPr>
          <a:xfrm>
            <a:off x="8270140" y="934720"/>
            <a:ext cx="3556100" cy="52149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8F1BFFC-B178-46EE-BF63-8A26A61F23C4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8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7A8694-6339-4322-9948-DF5497044F0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67809" y="26189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9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88389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19" y="957099"/>
            <a:ext cx="7909561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81" y="957098"/>
            <a:ext cx="3566160" cy="53492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9EE8EA0-04F8-48DE-8958-6DE098410F5B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65760" y="28838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0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71296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751" y="1142841"/>
            <a:ext cx="9130489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1" t="195" r="58119" b="-195"/>
          <a:stretch/>
        </p:blipFill>
        <p:spPr>
          <a:xfrm>
            <a:off x="350520" y="1112361"/>
            <a:ext cx="2345231" cy="49868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CF9640D-B4D0-465F-8E9F-E2A4D139E0B1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7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142841"/>
            <a:ext cx="2560320" cy="25603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C383A10-B5C0-4E70-9DE8-E755C9110298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144018"/>
            <a:ext cx="2396270" cy="15975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520" y="2738637"/>
            <a:ext cx="2396270" cy="279647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D2BDB1E-59F4-4376-B7F6-AB6F8E522693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6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993605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6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09AE947-C207-47AD-B8BE-7E1DCB41F596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7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37CB16-E7D6-4BF7-AAAE-B68252FE3EA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5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440" y="365125"/>
            <a:ext cx="1148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" y="1825625"/>
            <a:ext cx="1148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293" y="6480000"/>
            <a:ext cx="7685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388A9"/>
                </a:solidFill>
              </a:defRPr>
            </a:lvl1pPr>
          </a:lstStyle>
          <a:p>
            <a:fld id="{789B0A88-CBF1-4A65-9018-C7FEF824227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6789215" y="6480000"/>
            <a:ext cx="270856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altLang="cs-CZ" sz="1200" dirty="0">
                <a:solidFill>
                  <a:srgbClr val="2388A9"/>
                </a:solidFill>
              </a:rPr>
              <a:t>Komunikace a prezentace	1. ročník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9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4" r:id="rId3"/>
    <p:sldLayoutId id="2147483692" r:id="rId4"/>
    <p:sldLayoutId id="2147483688" r:id="rId5"/>
    <p:sldLayoutId id="2147483693" r:id="rId6"/>
    <p:sldLayoutId id="2147483691" r:id="rId7"/>
    <p:sldLayoutId id="2147483690" r:id="rId8"/>
    <p:sldLayoutId id="2147483675" r:id="rId9"/>
    <p:sldLayoutId id="2147483678" r:id="rId10"/>
    <p:sldLayoutId id="2147483679" r:id="rId11"/>
    <p:sldLayoutId id="2147483695" r:id="rId12"/>
    <p:sldLayoutId id="2147483687" r:id="rId13"/>
    <p:sldLayoutId id="2147483684" r:id="rId14"/>
    <p:sldLayoutId id="214748368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2" b="-383"/>
          <a:stretch/>
        </p:blipFill>
        <p:spPr>
          <a:xfrm>
            <a:off x="1460495" y="3"/>
            <a:ext cx="9184309" cy="685799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Johanna Šilarová</a:t>
            </a:r>
            <a:endParaRPr lang="cs-CZ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131565" y="1371442"/>
            <a:ext cx="3648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spc="-1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Španělský</a:t>
            </a:r>
            <a:endParaRPr lang="cs-CZ" sz="2000" dirty="0"/>
          </a:p>
        </p:txBody>
      </p:sp>
      <p:sp>
        <p:nvSpPr>
          <p:cNvPr id="12" name="Obdélník 11"/>
          <p:cNvSpPr/>
          <p:nvPr/>
        </p:nvSpPr>
        <p:spPr>
          <a:xfrm rot="5400000">
            <a:off x="6190413" y="3948498"/>
            <a:ext cx="34088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</a:t>
            </a:r>
            <a:r>
              <a:rPr lang="cs-CZ" sz="3200" b="1" spc="-1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azyk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5463" r="84758"/>
          <a:stretch/>
        </p:blipFill>
        <p:spPr>
          <a:xfrm>
            <a:off x="4206887" y="1684260"/>
            <a:ext cx="3395554" cy="368059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54945A1-67BE-4ED1-8427-C8EBE3A74D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2600960" y="538480"/>
            <a:ext cx="6776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 smtClean="0">
                <a:solidFill>
                  <a:srgbClr val="2388A9"/>
                </a:solidFill>
              </a:rPr>
              <a:t>Mictlán</a:t>
            </a:r>
            <a:endParaRPr lang="cs-CZ" sz="2800" dirty="0">
              <a:solidFill>
                <a:srgbClr val="2388A9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792780" y="6265628"/>
            <a:ext cx="2987325" cy="469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33120" y="1696720"/>
            <a:ext cx="11216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2388A9"/>
                </a:solidFill>
              </a:rPr>
              <a:t>„místo odpočinku“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2388A9"/>
                </a:solidFill>
              </a:rPr>
              <a:t>Zde vládne </a:t>
            </a:r>
            <a:r>
              <a:rPr lang="cs-CZ" sz="2400" dirty="0" err="1" smtClean="0">
                <a:solidFill>
                  <a:srgbClr val="2388A9"/>
                </a:solidFill>
              </a:rPr>
              <a:t>Mictlantecuhtli</a:t>
            </a:r>
            <a:r>
              <a:rPr lang="cs-CZ" sz="2400" dirty="0" smtClean="0">
                <a:solidFill>
                  <a:srgbClr val="2388A9"/>
                </a:solidFill>
              </a:rPr>
              <a:t>, pán podsvětí, se svou ženou </a:t>
            </a:r>
            <a:r>
              <a:rPr lang="cs-CZ" sz="2400" dirty="0" err="1" smtClean="0">
                <a:solidFill>
                  <a:srgbClr val="2388A9"/>
                </a:solidFill>
              </a:rPr>
              <a:t>Mictēcacihuātl</a:t>
            </a:r>
            <a:r>
              <a:rPr lang="cs-CZ" sz="2400" dirty="0" smtClean="0">
                <a:solidFill>
                  <a:srgbClr val="2388A9"/>
                </a:solidFill>
              </a:rPr>
              <a:t>, paní podsvětí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2388A9"/>
                </a:solidFill>
              </a:rPr>
              <a:t>Putují sem všichni, kteří zahynuli přirozenou smrtí, </a:t>
            </a:r>
          </a:p>
          <a:p>
            <a:r>
              <a:rPr lang="cs-CZ" sz="2400" dirty="0">
                <a:solidFill>
                  <a:srgbClr val="2388A9"/>
                </a:solidFill>
              </a:rPr>
              <a:t> </a:t>
            </a:r>
            <a:r>
              <a:rPr lang="cs-CZ" sz="2400" dirty="0" smtClean="0">
                <a:solidFill>
                  <a:srgbClr val="2388A9"/>
                </a:solidFill>
              </a:rPr>
              <a:t>   musí ale nejprve projít cestou, která obsahuje devět různých nesnází</a:t>
            </a:r>
          </a:p>
          <a:p>
            <a:endParaRPr lang="cs-CZ" sz="2400" dirty="0">
              <a:solidFill>
                <a:srgbClr val="2388A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2388A9"/>
                </a:solidFill>
              </a:rPr>
              <a:t>Po cestě tak pozbydou veškerá pouta s bývalým životem</a:t>
            </a:r>
          </a:p>
          <a:p>
            <a:endParaRPr lang="cs-CZ" sz="2400" dirty="0">
              <a:solidFill>
                <a:srgbClr val="2388A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2388A9"/>
                </a:solidFill>
              </a:rPr>
              <a:t>Na to mají 4 roky, během kterých jim jejich pozůstalí dodávají sílu k boji právě oběťmi a výzdobou oltáře u příležitosti </a:t>
            </a:r>
            <a:r>
              <a:rPr lang="cs-CZ" sz="2400" dirty="0" err="1" smtClean="0">
                <a:solidFill>
                  <a:srgbClr val="2388A9"/>
                </a:solidFill>
              </a:rPr>
              <a:t>Día</a:t>
            </a:r>
            <a:r>
              <a:rPr lang="cs-CZ" sz="2400" dirty="0" smtClean="0">
                <a:solidFill>
                  <a:srgbClr val="2388A9"/>
                </a:solidFill>
              </a:rPr>
              <a:t> de los </a:t>
            </a:r>
            <a:r>
              <a:rPr lang="cs-CZ" sz="2400" dirty="0" err="1" smtClean="0">
                <a:solidFill>
                  <a:srgbClr val="2388A9"/>
                </a:solidFill>
              </a:rPr>
              <a:t>muertos</a:t>
            </a:r>
            <a:r>
              <a:rPr lang="cs-CZ" sz="2400" dirty="0" smtClean="0">
                <a:solidFill>
                  <a:srgbClr val="2388A9"/>
                </a:solidFill>
              </a:rPr>
              <a:t>, </a:t>
            </a:r>
            <a:r>
              <a:rPr lang="cs-CZ" sz="2400" i="1" dirty="0" smtClean="0">
                <a:solidFill>
                  <a:srgbClr val="2388A9"/>
                </a:solidFill>
              </a:rPr>
              <a:t>Dnu mrtvých.</a:t>
            </a:r>
            <a:endParaRPr lang="cs-CZ" sz="2400" i="1" dirty="0">
              <a:solidFill>
                <a:srgbClr val="2388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899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11</a:t>
            </a:fld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6792780" y="6265628"/>
            <a:ext cx="2987325" cy="469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15" y="1572592"/>
            <a:ext cx="2817970" cy="492759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699" y="292637"/>
            <a:ext cx="3478722" cy="347872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048" y="123685"/>
            <a:ext cx="4396113" cy="38166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022" y="4036391"/>
            <a:ext cx="4801420" cy="270079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14960" y="1148080"/>
            <a:ext cx="271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2388A9"/>
                </a:solidFill>
              </a:rPr>
              <a:t>Mictlatecuhtli</a:t>
            </a:r>
            <a:endParaRPr lang="cs-CZ" dirty="0">
              <a:solidFill>
                <a:srgbClr val="2388A9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666480" y="460052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2388A9"/>
                </a:solidFill>
              </a:rPr>
              <a:t>Xoloescuincle</a:t>
            </a:r>
            <a:endParaRPr lang="cs-CZ" dirty="0" smtClean="0">
              <a:solidFill>
                <a:srgbClr val="2388A9"/>
              </a:solidFill>
            </a:endParaRPr>
          </a:p>
          <a:p>
            <a:r>
              <a:rPr lang="cs-CZ" dirty="0" smtClean="0">
                <a:solidFill>
                  <a:srgbClr val="2388A9"/>
                </a:solidFill>
              </a:rPr>
              <a:t>el </a:t>
            </a:r>
            <a:r>
              <a:rPr lang="cs-CZ" dirty="0" err="1" smtClean="0">
                <a:solidFill>
                  <a:srgbClr val="2388A9"/>
                </a:solidFill>
              </a:rPr>
              <a:t>perro</a:t>
            </a:r>
            <a:endParaRPr lang="cs-CZ" dirty="0">
              <a:solidFill>
                <a:srgbClr val="2388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848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12974" y="2083241"/>
            <a:ext cx="216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Děkuji za pozornost!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66" y="930303"/>
            <a:ext cx="10078715" cy="566927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802490" y="5891694"/>
            <a:ext cx="4659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2388A9"/>
                </a:solidFill>
              </a:rPr>
              <a:t>Děkuji za pozornost!</a:t>
            </a:r>
            <a:endParaRPr lang="cs-CZ" sz="4000" dirty="0">
              <a:solidFill>
                <a:srgbClr val="2388A9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792780" y="6599580"/>
            <a:ext cx="2987325" cy="135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870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>
            <a:spLocks noChangeAspect="1"/>
          </p:cNvSpPr>
          <p:nvPr/>
        </p:nvSpPr>
        <p:spPr>
          <a:xfrm>
            <a:off x="432262" y="467881"/>
            <a:ext cx="11375738" cy="5709085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2388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délník 7"/>
          <p:cNvSpPr/>
          <p:nvPr/>
        </p:nvSpPr>
        <p:spPr>
          <a:xfrm>
            <a:off x="1882638" y="1048550"/>
            <a:ext cx="4790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Obsah</a:t>
            </a:r>
            <a:endParaRPr lang="cs-CZ" sz="3600" b="1" spc="-1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296063" y="2234317"/>
            <a:ext cx="98039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bg1"/>
                </a:solidFill>
              </a:rPr>
              <a:t>Názvy předmětů ve třídě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bg1"/>
                </a:solidFill>
              </a:rPr>
              <a:t>Sloveso HAY (vyjádření existence něčeho někde)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bg1"/>
                </a:solidFill>
              </a:rPr>
              <a:t>  Kulturní okénko: </a:t>
            </a:r>
            <a:r>
              <a:rPr lang="cs-CZ" sz="2800" dirty="0" err="1" smtClean="0">
                <a:solidFill>
                  <a:schemeClr val="bg1"/>
                </a:solidFill>
              </a:rPr>
              <a:t>Día</a:t>
            </a:r>
            <a:r>
              <a:rPr lang="cs-CZ" sz="2800" dirty="0" smtClean="0">
                <a:solidFill>
                  <a:schemeClr val="bg1"/>
                </a:solidFill>
              </a:rPr>
              <a:t> de los </a:t>
            </a:r>
            <a:r>
              <a:rPr lang="cs-CZ" sz="2800" dirty="0" err="1" smtClean="0">
                <a:solidFill>
                  <a:schemeClr val="bg1"/>
                </a:solidFill>
              </a:rPr>
              <a:t>muertos</a:t>
            </a:r>
            <a:endParaRPr lang="cs-CZ" sz="2800" i="1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792780" y="6265628"/>
            <a:ext cx="2987325" cy="469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621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3</a:t>
            </a:fld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6792780" y="6416702"/>
            <a:ext cx="2987325" cy="318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61360" y="955040"/>
            <a:ext cx="5567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2388A9"/>
                </a:solidFill>
              </a:rPr>
              <a:t>Pojmenování předmětů ve třídě</a:t>
            </a:r>
            <a:endParaRPr lang="cs-CZ" sz="2800" dirty="0">
              <a:solidFill>
                <a:srgbClr val="2388A9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117600" y="1920240"/>
            <a:ext cx="990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2388A9"/>
                </a:solidFill>
              </a:rPr>
              <a:t>Viz učebnice str. 24</a:t>
            </a:r>
            <a:endParaRPr lang="cs-CZ" sz="2400" dirty="0">
              <a:solidFill>
                <a:srgbClr val="2388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18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4</a:t>
            </a:fld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6792780" y="6416702"/>
            <a:ext cx="2987325" cy="318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387600" y="863600"/>
            <a:ext cx="725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2388A9"/>
                </a:solidFill>
              </a:rPr>
              <a:t>Sloveso HAY </a:t>
            </a:r>
            <a:endParaRPr lang="cs-CZ" sz="2800" dirty="0">
              <a:solidFill>
                <a:srgbClr val="2388A9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02640" y="1788160"/>
            <a:ext cx="104851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2388A9"/>
                </a:solidFill>
              </a:rPr>
              <a:t>Používá se pouze v tomto neosobním tvaru (infinitiv - HABER)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2388A9"/>
                </a:solidFill>
              </a:rPr>
              <a:t>Vyjadřuje „existenci něčeho někde“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2388A9"/>
                </a:solidFill>
              </a:rPr>
              <a:t>Podobné anglickému „</a:t>
            </a:r>
            <a:r>
              <a:rPr lang="cs-CZ" sz="2400" dirty="0" err="1" smtClean="0">
                <a:solidFill>
                  <a:srgbClr val="2388A9"/>
                </a:solidFill>
              </a:rPr>
              <a:t>there</a:t>
            </a:r>
            <a:r>
              <a:rPr lang="cs-CZ" sz="2400" dirty="0" smtClean="0">
                <a:solidFill>
                  <a:srgbClr val="2388A9"/>
                </a:solidFill>
              </a:rPr>
              <a:t> </a:t>
            </a:r>
            <a:r>
              <a:rPr lang="cs-CZ" sz="2400" dirty="0" err="1" smtClean="0">
                <a:solidFill>
                  <a:srgbClr val="2388A9"/>
                </a:solidFill>
              </a:rPr>
              <a:t>is</a:t>
            </a:r>
            <a:r>
              <a:rPr lang="cs-CZ" sz="2400" dirty="0" smtClean="0">
                <a:solidFill>
                  <a:srgbClr val="2388A9"/>
                </a:solidFill>
              </a:rPr>
              <a:t>/</a:t>
            </a:r>
            <a:r>
              <a:rPr lang="cs-CZ" sz="2400" dirty="0" err="1" smtClean="0">
                <a:solidFill>
                  <a:srgbClr val="2388A9"/>
                </a:solidFill>
              </a:rPr>
              <a:t>there</a:t>
            </a:r>
            <a:r>
              <a:rPr lang="cs-CZ" sz="2400" dirty="0" smtClean="0">
                <a:solidFill>
                  <a:srgbClr val="2388A9"/>
                </a:solidFill>
              </a:rPr>
              <a:t> are“, avšak HAY se používá jak v j. č., tak i mn. č.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2388A9"/>
                </a:solidFill>
              </a:rPr>
              <a:t>Hay</a:t>
            </a:r>
            <a:r>
              <a:rPr lang="cs-CZ" sz="2400" dirty="0" smtClean="0">
                <a:solidFill>
                  <a:srgbClr val="2388A9"/>
                </a:solidFill>
              </a:rPr>
              <a:t> tres </a:t>
            </a:r>
            <a:r>
              <a:rPr lang="cs-CZ" sz="2400" dirty="0" err="1" smtClean="0">
                <a:solidFill>
                  <a:srgbClr val="2388A9"/>
                </a:solidFill>
              </a:rPr>
              <a:t>plantas</a:t>
            </a:r>
            <a:r>
              <a:rPr lang="cs-CZ" sz="2400" dirty="0" smtClean="0">
                <a:solidFill>
                  <a:srgbClr val="2388A9"/>
                </a:solidFill>
              </a:rPr>
              <a:t> en la </a:t>
            </a:r>
            <a:r>
              <a:rPr lang="cs-CZ" sz="2400" dirty="0" err="1" smtClean="0">
                <a:solidFill>
                  <a:srgbClr val="2388A9"/>
                </a:solidFill>
              </a:rPr>
              <a:t>clase</a:t>
            </a:r>
            <a:endParaRPr lang="cs-CZ" sz="2400" dirty="0" smtClean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i="1" dirty="0" smtClean="0">
                <a:solidFill>
                  <a:srgbClr val="AAD03A"/>
                </a:solidFill>
              </a:rPr>
              <a:t>Ve třídě jsou tři rostliny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i="1" dirty="0">
              <a:solidFill>
                <a:srgbClr val="AAD03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2388A9"/>
                </a:solidFill>
              </a:rPr>
              <a:t>Hay</a:t>
            </a:r>
            <a:r>
              <a:rPr lang="cs-CZ" sz="2400" dirty="0" smtClean="0">
                <a:solidFill>
                  <a:srgbClr val="2388A9"/>
                </a:solidFill>
              </a:rPr>
              <a:t> </a:t>
            </a:r>
            <a:r>
              <a:rPr lang="cs-CZ" sz="2400" dirty="0" err="1" smtClean="0">
                <a:solidFill>
                  <a:srgbClr val="2388A9"/>
                </a:solidFill>
              </a:rPr>
              <a:t>un</a:t>
            </a:r>
            <a:r>
              <a:rPr lang="cs-CZ" sz="2400" dirty="0" smtClean="0">
                <a:solidFill>
                  <a:srgbClr val="2388A9"/>
                </a:solidFill>
              </a:rPr>
              <a:t> </a:t>
            </a:r>
            <a:r>
              <a:rPr lang="cs-CZ" sz="2400" dirty="0" err="1" smtClean="0">
                <a:solidFill>
                  <a:srgbClr val="2388A9"/>
                </a:solidFill>
              </a:rPr>
              <a:t>perro</a:t>
            </a:r>
            <a:r>
              <a:rPr lang="cs-CZ" sz="2400" dirty="0" smtClean="0">
                <a:solidFill>
                  <a:srgbClr val="2388A9"/>
                </a:solidFill>
              </a:rPr>
              <a:t> la </a:t>
            </a:r>
            <a:r>
              <a:rPr lang="cs-CZ" sz="2400" dirty="0" err="1" smtClean="0">
                <a:solidFill>
                  <a:srgbClr val="2388A9"/>
                </a:solidFill>
              </a:rPr>
              <a:t>calle</a:t>
            </a:r>
            <a:endParaRPr lang="cs-CZ" sz="2400" dirty="0" smtClean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i="1" dirty="0" smtClean="0">
                <a:solidFill>
                  <a:srgbClr val="AAD03A"/>
                </a:solidFill>
              </a:rPr>
              <a:t>Na ulici je pes</a:t>
            </a:r>
            <a:endParaRPr lang="cs-CZ" sz="2400" i="1" dirty="0">
              <a:solidFill>
                <a:srgbClr val="AAD0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25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5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2133600" y="873760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solidFill>
                  <a:srgbClr val="2388A9"/>
                </a:solidFill>
              </a:rPr>
              <a:t>Día</a:t>
            </a:r>
            <a:r>
              <a:rPr lang="cs-CZ" sz="2800" b="1" dirty="0" smtClean="0">
                <a:solidFill>
                  <a:srgbClr val="2388A9"/>
                </a:solidFill>
              </a:rPr>
              <a:t> de los </a:t>
            </a:r>
            <a:r>
              <a:rPr lang="cs-CZ" sz="2800" b="1" dirty="0" err="1" smtClean="0">
                <a:solidFill>
                  <a:srgbClr val="2388A9"/>
                </a:solidFill>
              </a:rPr>
              <a:t>muertos</a:t>
            </a:r>
            <a:endParaRPr lang="cs-CZ" sz="2800" b="1" dirty="0">
              <a:solidFill>
                <a:srgbClr val="2388A9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792780" y="6265628"/>
            <a:ext cx="2987325" cy="469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83920" y="1778000"/>
            <a:ext cx="102514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2388A9"/>
                </a:solidFill>
              </a:rPr>
              <a:t>Mexický svátek mrtvých – 1. a 2. listopadu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2388A9"/>
                </a:solidFill>
              </a:rPr>
              <a:t>Shledání živých se svými </a:t>
            </a:r>
            <a:r>
              <a:rPr lang="cs-CZ" sz="2400" dirty="0" smtClean="0">
                <a:solidFill>
                  <a:srgbClr val="2388A9"/>
                </a:solidFill>
              </a:rPr>
              <a:t>zemřelými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2388A9"/>
                </a:solidFill>
              </a:rPr>
              <a:t>Jeho kořeny sahají hluboko do dob před španělskou </a:t>
            </a:r>
          </a:p>
          <a:p>
            <a:r>
              <a:rPr lang="cs-CZ" sz="2400" dirty="0" smtClean="0">
                <a:solidFill>
                  <a:srgbClr val="2388A9"/>
                </a:solidFill>
              </a:rPr>
              <a:t>    </a:t>
            </a:r>
            <a:r>
              <a:rPr lang="cs-CZ" sz="2400" dirty="0" err="1" smtClean="0">
                <a:solidFill>
                  <a:srgbClr val="2388A9"/>
                </a:solidFill>
              </a:rPr>
              <a:t>konquistou</a:t>
            </a:r>
            <a:endParaRPr lang="cs-CZ" sz="2400" dirty="0" smtClean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2388A9"/>
                </a:solidFill>
              </a:rPr>
              <a:t>Přítomnost smrti jako nevyhnutelná součást života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rgbClr val="2388A9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070" y="170814"/>
            <a:ext cx="4286330" cy="640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19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6</a:t>
            </a:fld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6792780" y="6265628"/>
            <a:ext cx="2987325" cy="469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048000" y="650240"/>
            <a:ext cx="5923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2388A9"/>
                </a:solidFill>
              </a:rPr>
              <a:t>Aztécká </a:t>
            </a:r>
            <a:r>
              <a:rPr lang="cs-CZ" sz="2800" dirty="0" err="1" smtClean="0">
                <a:solidFill>
                  <a:srgbClr val="2388A9"/>
                </a:solidFill>
              </a:rPr>
              <a:t>kosmovize</a:t>
            </a:r>
            <a:r>
              <a:rPr lang="cs-CZ" sz="2800" dirty="0" smtClean="0">
                <a:solidFill>
                  <a:srgbClr val="2388A9"/>
                </a:solidFill>
              </a:rPr>
              <a:t> smrti</a:t>
            </a:r>
            <a:endParaRPr lang="cs-CZ" sz="2800" dirty="0">
              <a:solidFill>
                <a:srgbClr val="2388A9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63600" y="1727200"/>
            <a:ext cx="10617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2388A9"/>
                </a:solidFill>
              </a:rPr>
              <a:t>Zemřelí putovali do různých posmrtných míst, podle toho, za jakých okolností zemřeli: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2388A9"/>
                </a:solidFill>
              </a:rPr>
              <a:t>Tlalocan</a:t>
            </a:r>
            <a:r>
              <a:rPr lang="cs-CZ" sz="2400" dirty="0" smtClean="0">
                <a:solidFill>
                  <a:srgbClr val="2388A9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2388A9"/>
                </a:solidFill>
              </a:rPr>
              <a:t>Omeyocan</a:t>
            </a:r>
            <a:endParaRPr lang="cs-CZ" sz="2400" dirty="0" smtClean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2388A9"/>
                </a:solidFill>
              </a:rPr>
              <a:t>Chichihuacuauhco</a:t>
            </a:r>
            <a:endParaRPr lang="cs-CZ" sz="2400" dirty="0" smtClean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2388A9"/>
                </a:solidFill>
              </a:rPr>
              <a:t>Mictlán</a:t>
            </a:r>
            <a:endParaRPr lang="cs-CZ" sz="2400" dirty="0" smtClean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88A9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6792780" y="5882184"/>
            <a:ext cx="2987325" cy="469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3941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7</a:t>
            </a:fld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6615287" y="6355302"/>
            <a:ext cx="2987325" cy="469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007360" y="533099"/>
            <a:ext cx="577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 smtClean="0">
                <a:solidFill>
                  <a:srgbClr val="2388A9"/>
                </a:solidFill>
              </a:rPr>
              <a:t>Tlalocan</a:t>
            </a:r>
            <a:endParaRPr lang="cs-CZ" sz="2800" dirty="0">
              <a:solidFill>
                <a:srgbClr val="2388A9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63600" y="1172157"/>
            <a:ext cx="10424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2388A9"/>
                </a:solidFill>
              </a:rPr>
              <a:t>Zde vládne </a:t>
            </a:r>
            <a:r>
              <a:rPr lang="cs-CZ" sz="2400" dirty="0" err="1" smtClean="0">
                <a:solidFill>
                  <a:srgbClr val="2388A9"/>
                </a:solidFill>
              </a:rPr>
              <a:t>Tlaloc</a:t>
            </a:r>
            <a:r>
              <a:rPr lang="cs-CZ" sz="2400" dirty="0" smtClean="0">
                <a:solidFill>
                  <a:srgbClr val="2388A9"/>
                </a:solidFill>
              </a:rPr>
              <a:t> (v </a:t>
            </a:r>
            <a:r>
              <a:rPr lang="cs-CZ" sz="2400" dirty="0" err="1" smtClean="0">
                <a:solidFill>
                  <a:srgbClr val="2388A9"/>
                </a:solidFill>
              </a:rPr>
              <a:t>náhuatl</a:t>
            </a:r>
            <a:r>
              <a:rPr lang="cs-CZ" sz="2400" dirty="0" smtClean="0">
                <a:solidFill>
                  <a:srgbClr val="2388A9"/>
                </a:solidFill>
              </a:rPr>
              <a:t> „nápoj Země“), bůh deště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2388A9"/>
                </a:solidFill>
              </a:rPr>
              <a:t>Putují sem všichni, kteří zemřeli smrtí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2388A9"/>
                </a:solidFill>
              </a:rPr>
              <a:t>způsobenou vodou, </a:t>
            </a:r>
          </a:p>
          <a:p>
            <a:r>
              <a:rPr lang="cs-CZ" sz="2400" dirty="0">
                <a:solidFill>
                  <a:srgbClr val="2388A9"/>
                </a:solidFill>
              </a:rPr>
              <a:t> </a:t>
            </a:r>
            <a:r>
              <a:rPr lang="cs-CZ" sz="2400" dirty="0" smtClean="0">
                <a:solidFill>
                  <a:srgbClr val="2388A9"/>
                </a:solidFill>
              </a:rPr>
              <a:t>   tedy utonutím, zasažením bleskem,  </a:t>
            </a:r>
          </a:p>
          <a:p>
            <a:r>
              <a:rPr lang="cs-CZ" sz="2400" dirty="0">
                <a:solidFill>
                  <a:srgbClr val="2388A9"/>
                </a:solidFill>
              </a:rPr>
              <a:t> </a:t>
            </a:r>
            <a:r>
              <a:rPr lang="cs-CZ" sz="2400" dirty="0" smtClean="0">
                <a:solidFill>
                  <a:srgbClr val="2388A9"/>
                </a:solidFill>
              </a:rPr>
              <a:t>   nebo ti, co byli obětováni bohu </a:t>
            </a:r>
            <a:r>
              <a:rPr lang="cs-CZ" sz="2400" dirty="0" err="1" smtClean="0">
                <a:solidFill>
                  <a:srgbClr val="2388A9"/>
                </a:solidFill>
              </a:rPr>
              <a:t>Tlaloku</a:t>
            </a:r>
            <a:endParaRPr lang="cs-CZ" sz="2400" dirty="0">
              <a:solidFill>
                <a:srgbClr val="2388A9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3447885"/>
            <a:ext cx="4378960" cy="328422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1656080"/>
            <a:ext cx="3901440" cy="52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9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</a:t>
            </a:fld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6792780" y="6265628"/>
            <a:ext cx="2987325" cy="469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204720" y="985520"/>
            <a:ext cx="7122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 smtClean="0">
                <a:solidFill>
                  <a:srgbClr val="2388A9"/>
                </a:solidFill>
              </a:rPr>
              <a:t>Omeyocan</a:t>
            </a:r>
            <a:endParaRPr lang="cs-CZ" sz="2800" dirty="0">
              <a:solidFill>
                <a:srgbClr val="2388A9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80720" y="1879600"/>
            <a:ext cx="108813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2388A9"/>
                </a:solidFill>
              </a:rPr>
              <a:t>Zde vládne </a:t>
            </a:r>
            <a:r>
              <a:rPr lang="cs-CZ" sz="2400" dirty="0" err="1" smtClean="0">
                <a:solidFill>
                  <a:srgbClr val="2388A9"/>
                </a:solidFill>
              </a:rPr>
              <a:t>Huitzilopochtli</a:t>
            </a:r>
            <a:r>
              <a:rPr lang="cs-CZ" sz="2400" dirty="0" smtClean="0">
                <a:solidFill>
                  <a:srgbClr val="2388A9"/>
                </a:solidFill>
              </a:rPr>
              <a:t>, bůh slunce a války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2388A9"/>
                </a:solidFill>
              </a:rPr>
              <a:t>Putují sem bojovníci, kteří zemřeli ve válce </a:t>
            </a:r>
          </a:p>
          <a:p>
            <a:r>
              <a:rPr lang="cs-CZ" sz="2400" dirty="0">
                <a:solidFill>
                  <a:srgbClr val="2388A9"/>
                </a:solidFill>
              </a:rPr>
              <a:t> </a:t>
            </a:r>
            <a:r>
              <a:rPr lang="cs-CZ" sz="2400" dirty="0" smtClean="0">
                <a:solidFill>
                  <a:srgbClr val="2388A9"/>
                </a:solidFill>
              </a:rPr>
              <a:t>   a ženy, které zemřely při 1. porodu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2388A9"/>
                </a:solidFill>
              </a:rPr>
              <a:t>Po 4 letech se vraceli zpět na zem jako kolibřík </a:t>
            </a:r>
          </a:p>
          <a:p>
            <a:r>
              <a:rPr lang="cs-CZ" sz="2400" dirty="0">
                <a:solidFill>
                  <a:srgbClr val="2388A9"/>
                </a:solidFill>
              </a:rPr>
              <a:t> </a:t>
            </a:r>
            <a:r>
              <a:rPr lang="cs-CZ" sz="2400" dirty="0" smtClean="0">
                <a:solidFill>
                  <a:srgbClr val="2388A9"/>
                </a:solidFill>
              </a:rPr>
              <a:t>   nebo motýl</a:t>
            </a:r>
            <a:endParaRPr lang="cs-CZ" sz="2400" dirty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88A9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203" y="938475"/>
            <a:ext cx="4986438" cy="579627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760" y="4300860"/>
            <a:ext cx="4322260" cy="243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07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9</a:t>
            </a:fld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6945180" y="6418028"/>
            <a:ext cx="2987325" cy="469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550160" y="914400"/>
            <a:ext cx="707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 smtClean="0">
                <a:solidFill>
                  <a:srgbClr val="2388A9"/>
                </a:solidFill>
              </a:rPr>
              <a:t>Chichihuacuauhco</a:t>
            </a:r>
            <a:endParaRPr lang="cs-CZ" sz="2800" dirty="0">
              <a:solidFill>
                <a:srgbClr val="2388A9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68185" y="1595120"/>
            <a:ext cx="10728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2388A9"/>
                </a:solidFill>
              </a:rPr>
              <a:t>Putují sem děti, které zemřely dřív, než poprvé ochutnali kukuřici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2388A9"/>
                </a:solidFill>
              </a:rPr>
              <a:t>Strom, ze kterého teče mléko a kde se děti kojí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8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2388A9"/>
                </a:solidFill>
              </a:rPr>
              <a:t>Když zanikne současné lidské pokolení, </a:t>
            </a:r>
          </a:p>
          <a:p>
            <a:r>
              <a:rPr lang="cs-CZ" sz="2400" dirty="0">
                <a:solidFill>
                  <a:srgbClr val="2388A9"/>
                </a:solidFill>
              </a:rPr>
              <a:t> </a:t>
            </a:r>
            <a:r>
              <a:rPr lang="cs-CZ" sz="2400" dirty="0" smtClean="0">
                <a:solidFill>
                  <a:srgbClr val="2388A9"/>
                </a:solidFill>
              </a:rPr>
              <a:t>    vrací se zpět na zem</a:t>
            </a:r>
            <a:endParaRPr lang="cs-CZ" sz="2400" dirty="0">
              <a:solidFill>
                <a:srgbClr val="2388A9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665" y="3480131"/>
            <a:ext cx="6031259" cy="317246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" y="3903444"/>
            <a:ext cx="4168140" cy="277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01108"/>
      </p:ext>
    </p:extLst>
  </p:cSld>
  <p:clrMapOvr>
    <a:masterClrMapping/>
  </p:clrMapOvr>
</p:sld>
</file>

<file path=ppt/theme/theme1.xml><?xml version="1.0" encoding="utf-8"?>
<a:theme xmlns:a="http://schemas.openxmlformats.org/drawingml/2006/main" name="Šablona Akademie VŠEM">
  <a:themeElements>
    <a:clrScheme name="Vlastní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AD47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Akademie VŠEM.potx.pptx" id="{717EA536-0998-46C9-86E7-D6144D8C8E34}" vid="{83C76FF8-1325-42BE-A3BB-C12C64C1000B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Akademie VŠEM</Template>
  <TotalTime>1845</TotalTime>
  <Words>371</Words>
  <Application>Microsoft Office PowerPoint</Application>
  <PresentationFormat>Širokoúhlá obrazovka</PresentationFormat>
  <Paragraphs>94</Paragraphs>
  <Slides>12</Slides>
  <Notes>2</Notes>
  <HiddenSlides>1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Verdana</vt:lpstr>
      <vt:lpstr>Šablona Akademie VŠEM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Magda Šilarová</dc:creator>
  <cp:lastModifiedBy>Hasmanová Veronika</cp:lastModifiedBy>
  <cp:revision>53</cp:revision>
  <dcterms:created xsi:type="dcterms:W3CDTF">2022-10-08T12:27:58Z</dcterms:created>
  <dcterms:modified xsi:type="dcterms:W3CDTF">2022-11-01T09:20:34Z</dcterms:modified>
</cp:coreProperties>
</file>