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32"/>
  </p:notesMasterIdLst>
  <p:handoutMasterIdLst>
    <p:handoutMasterId r:id="rId33"/>
  </p:handoutMasterIdLst>
  <p:sldIdLst>
    <p:sldId id="278" r:id="rId2"/>
    <p:sldId id="320" r:id="rId3"/>
    <p:sldId id="341" r:id="rId4"/>
    <p:sldId id="340" r:id="rId5"/>
    <p:sldId id="318" r:id="rId6"/>
    <p:sldId id="339" r:id="rId7"/>
    <p:sldId id="342" r:id="rId8"/>
    <p:sldId id="343" r:id="rId9"/>
    <p:sldId id="348" r:id="rId10"/>
    <p:sldId id="345" r:id="rId11"/>
    <p:sldId id="351" r:id="rId12"/>
    <p:sldId id="352" r:id="rId13"/>
    <p:sldId id="353" r:id="rId14"/>
    <p:sldId id="355" r:id="rId15"/>
    <p:sldId id="356" r:id="rId16"/>
    <p:sldId id="357" r:id="rId17"/>
    <p:sldId id="358" r:id="rId18"/>
    <p:sldId id="362" r:id="rId19"/>
    <p:sldId id="363" r:id="rId20"/>
    <p:sldId id="364" r:id="rId21"/>
    <p:sldId id="366" r:id="rId22"/>
    <p:sldId id="367" r:id="rId23"/>
    <p:sldId id="368" r:id="rId24"/>
    <p:sldId id="369" r:id="rId25"/>
    <p:sldId id="370" r:id="rId26"/>
    <p:sldId id="372" r:id="rId27"/>
    <p:sldId id="371" r:id="rId28"/>
    <p:sldId id="359" r:id="rId29"/>
    <p:sldId id="354" r:id="rId30"/>
    <p:sldId id="281" r:id="rId31"/>
  </p:sldIdLst>
  <p:sldSz cx="12192000" cy="6858000"/>
  <p:notesSz cx="9926638" cy="6797675"/>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D03A"/>
    <a:srgbClr val="2388A9"/>
    <a:srgbClr val="97BD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9" autoAdjust="0"/>
    <p:restoredTop sz="94660"/>
  </p:normalViewPr>
  <p:slideViewPr>
    <p:cSldViewPr snapToGrid="0">
      <p:cViewPr varScale="1">
        <p:scale>
          <a:sx n="74" d="100"/>
          <a:sy n="74" d="100"/>
        </p:scale>
        <p:origin x="90" y="90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2"/>
            <a:ext cx="4301544" cy="341064"/>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5622797" y="2"/>
            <a:ext cx="4301544" cy="341064"/>
          </a:xfrm>
          <a:prstGeom prst="rect">
            <a:avLst/>
          </a:prstGeom>
        </p:spPr>
        <p:txBody>
          <a:bodyPr vert="horz" lIns="91440" tIns="45720" rIns="91440" bIns="45720" rtlCol="0"/>
          <a:lstStyle>
            <a:lvl1pPr algn="r">
              <a:defRPr sz="1200"/>
            </a:lvl1pPr>
          </a:lstStyle>
          <a:p>
            <a:fld id="{8708811E-10C7-414C-9F71-1E2295649020}" type="datetimeFigureOut">
              <a:rPr lang="cs-CZ" smtClean="0"/>
              <a:t>03.10.2022</a:t>
            </a:fld>
            <a:endParaRPr lang="cs-CZ"/>
          </a:p>
        </p:txBody>
      </p:sp>
      <p:sp>
        <p:nvSpPr>
          <p:cNvPr id="4" name="Zástupný symbol pro zápatí 3"/>
          <p:cNvSpPr>
            <a:spLocks noGrp="1"/>
          </p:cNvSpPr>
          <p:nvPr>
            <p:ph type="ftr" sz="quarter" idx="2"/>
          </p:nvPr>
        </p:nvSpPr>
        <p:spPr>
          <a:xfrm>
            <a:off x="0" y="6456612"/>
            <a:ext cx="4301544" cy="341063"/>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5622797" y="6456612"/>
            <a:ext cx="4301544" cy="341063"/>
          </a:xfrm>
          <a:prstGeom prst="rect">
            <a:avLst/>
          </a:prstGeom>
        </p:spPr>
        <p:txBody>
          <a:bodyPr vert="horz" lIns="91440" tIns="45720" rIns="91440" bIns="45720" rtlCol="0" anchor="b"/>
          <a:lstStyle>
            <a:lvl1pPr algn="r">
              <a:defRPr sz="1200"/>
            </a:lvl1pPr>
          </a:lstStyle>
          <a:p>
            <a:fld id="{3FCB07EE-61DA-4B0B-AD6B-6A504E9960B3}" type="slidenum">
              <a:rPr lang="cs-CZ" smtClean="0"/>
              <a:t>‹#›</a:t>
            </a:fld>
            <a:endParaRPr lang="cs-CZ"/>
          </a:p>
        </p:txBody>
      </p:sp>
    </p:spTree>
    <p:extLst>
      <p:ext uri="{BB962C8B-B14F-4D97-AF65-F5344CB8AC3E}">
        <p14:creationId xmlns:p14="http://schemas.microsoft.com/office/powerpoint/2010/main" val="31219285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2"/>
            <a:ext cx="4301544" cy="341064"/>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5622797" y="2"/>
            <a:ext cx="4301544" cy="341064"/>
          </a:xfrm>
          <a:prstGeom prst="rect">
            <a:avLst/>
          </a:prstGeom>
        </p:spPr>
        <p:txBody>
          <a:bodyPr vert="horz" lIns="91440" tIns="45720" rIns="91440" bIns="45720" rtlCol="0"/>
          <a:lstStyle>
            <a:lvl1pPr algn="r">
              <a:defRPr sz="1200"/>
            </a:lvl1pPr>
          </a:lstStyle>
          <a:p>
            <a:fld id="{1308A9F7-CC66-4C10-A297-255F43A0DD66}" type="datetimeFigureOut">
              <a:rPr lang="cs-CZ" smtClean="0"/>
              <a:t>03.10.2022</a:t>
            </a:fld>
            <a:endParaRPr lang="cs-CZ"/>
          </a:p>
        </p:txBody>
      </p:sp>
      <p:sp>
        <p:nvSpPr>
          <p:cNvPr id="4" name="Zástupný symbol pro obrázek snímku 3"/>
          <p:cNvSpPr>
            <a:spLocks noGrp="1" noRot="1" noChangeAspect="1"/>
          </p:cNvSpPr>
          <p:nvPr>
            <p:ph type="sldImg" idx="2"/>
          </p:nvPr>
        </p:nvSpPr>
        <p:spPr>
          <a:xfrm>
            <a:off x="2924175" y="849313"/>
            <a:ext cx="4078288" cy="229552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992664" y="3271383"/>
            <a:ext cx="7941310" cy="2676585"/>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6456612"/>
            <a:ext cx="4301544" cy="341063"/>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5622797" y="6456612"/>
            <a:ext cx="4301544" cy="341063"/>
          </a:xfrm>
          <a:prstGeom prst="rect">
            <a:avLst/>
          </a:prstGeom>
        </p:spPr>
        <p:txBody>
          <a:bodyPr vert="horz" lIns="91440" tIns="45720" rIns="91440" bIns="45720" rtlCol="0" anchor="b"/>
          <a:lstStyle>
            <a:lvl1pPr algn="r">
              <a:defRPr sz="1200"/>
            </a:lvl1pPr>
          </a:lstStyle>
          <a:p>
            <a:fld id="{DC20505E-55F5-44F2-82A2-30C5457D8AB3}" type="slidenum">
              <a:rPr lang="cs-CZ" smtClean="0"/>
              <a:t>‹#›</a:t>
            </a:fld>
            <a:endParaRPr lang="cs-CZ"/>
          </a:p>
        </p:txBody>
      </p:sp>
    </p:spTree>
    <p:extLst>
      <p:ext uri="{BB962C8B-B14F-4D97-AF65-F5344CB8AC3E}">
        <p14:creationId xmlns:p14="http://schemas.microsoft.com/office/powerpoint/2010/main" val="1677239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A3652602-4FBA-4417-BBDE-CB38B2FEF763}" type="datetime1">
              <a:rPr lang="cs-CZ" smtClean="0"/>
              <a:t>03.10.2022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89B0A88-CBF1-4A65-9018-C7FEF8242273}" type="slidenum">
              <a:rPr lang="cs-CZ" smtClean="0"/>
              <a:t>‹#›</a:t>
            </a:fld>
            <a:endParaRPr lang="cs-CZ"/>
          </a:p>
        </p:txBody>
      </p:sp>
    </p:spTree>
    <p:extLst>
      <p:ext uri="{BB962C8B-B14F-4D97-AF65-F5344CB8AC3E}">
        <p14:creationId xmlns:p14="http://schemas.microsoft.com/office/powerpoint/2010/main" val="1064557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68EAB95B-5433-479F-AE0A-381752DB3FF2}" type="datetime1">
              <a:rPr lang="cs-CZ" smtClean="0"/>
              <a:t>03.10.2022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89B0A88-CBF1-4A65-9018-C7FEF8242273}" type="slidenum">
              <a:rPr lang="cs-CZ" smtClean="0"/>
              <a:t>‹#›</a:t>
            </a:fld>
            <a:endParaRPr lang="cs-CZ"/>
          </a:p>
        </p:txBody>
      </p:sp>
    </p:spTree>
    <p:extLst>
      <p:ext uri="{BB962C8B-B14F-4D97-AF65-F5344CB8AC3E}">
        <p14:creationId xmlns:p14="http://schemas.microsoft.com/office/powerpoint/2010/main" val="3741455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28842903-EBB9-4694-903B-AAEC811BBF77}" type="datetime1">
              <a:rPr lang="cs-CZ" smtClean="0"/>
              <a:t>03.10.2022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89B0A88-CBF1-4A65-9018-C7FEF8242273}" type="slidenum">
              <a:rPr lang="cs-CZ" smtClean="0"/>
              <a:t>‹#›</a:t>
            </a:fld>
            <a:endParaRPr lang="cs-CZ"/>
          </a:p>
        </p:txBody>
      </p:sp>
    </p:spTree>
    <p:extLst>
      <p:ext uri="{BB962C8B-B14F-4D97-AF65-F5344CB8AC3E}">
        <p14:creationId xmlns:p14="http://schemas.microsoft.com/office/powerpoint/2010/main" val="2066979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97878B20-970D-4F49-B4A5-020BDD15F84C}" type="datetime1">
              <a:rPr lang="cs-CZ" smtClean="0"/>
              <a:t>03.10.2022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89B0A88-CBF1-4A65-9018-C7FEF8242273}" type="slidenum">
              <a:rPr lang="cs-CZ" smtClean="0"/>
              <a:t>‹#›</a:t>
            </a:fld>
            <a:endParaRPr lang="cs-CZ"/>
          </a:p>
        </p:txBody>
      </p:sp>
    </p:spTree>
    <p:extLst>
      <p:ext uri="{BB962C8B-B14F-4D97-AF65-F5344CB8AC3E}">
        <p14:creationId xmlns:p14="http://schemas.microsoft.com/office/powerpoint/2010/main" val="1202358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cs-CZ"/>
              <a:t>Kliknutím lze upravit styl.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4534622E-3B2F-49B6-9E83-C5D9205DBD3D}" type="datetime1">
              <a:rPr lang="cs-CZ" smtClean="0"/>
              <a:t>03.10.2022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89B0A88-CBF1-4A65-9018-C7FEF8242273}" type="slidenum">
              <a:rPr lang="cs-CZ" smtClean="0"/>
              <a:t>‹#›</a:t>
            </a:fld>
            <a:endParaRPr lang="cs-CZ"/>
          </a:p>
        </p:txBody>
      </p:sp>
    </p:spTree>
    <p:extLst>
      <p:ext uri="{BB962C8B-B14F-4D97-AF65-F5344CB8AC3E}">
        <p14:creationId xmlns:p14="http://schemas.microsoft.com/office/powerpoint/2010/main" val="2815488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156C8B7A-C6AE-43D9-B02A-A5692B0F651E}" type="datetime1">
              <a:rPr lang="cs-CZ" smtClean="0"/>
              <a:t>03.10.2022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789B0A88-CBF1-4A65-9018-C7FEF8242273}" type="slidenum">
              <a:rPr lang="cs-CZ" smtClean="0"/>
              <a:t>‹#›</a:t>
            </a:fld>
            <a:endParaRPr lang="cs-CZ"/>
          </a:p>
        </p:txBody>
      </p:sp>
    </p:spTree>
    <p:extLst>
      <p:ext uri="{BB962C8B-B14F-4D97-AF65-F5344CB8AC3E}">
        <p14:creationId xmlns:p14="http://schemas.microsoft.com/office/powerpoint/2010/main" val="1130895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cs-CZ"/>
              <a:t>Kliknutím lze upravit styl.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CBE2F3A9-8E60-4048-87D3-1CB6D595AF86}" type="datetime1">
              <a:rPr lang="cs-CZ" smtClean="0"/>
              <a:t>03.10.2022</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789B0A88-CBF1-4A65-9018-C7FEF8242273}" type="slidenum">
              <a:rPr lang="cs-CZ" smtClean="0"/>
              <a:t>‹#›</a:t>
            </a:fld>
            <a:endParaRPr lang="cs-CZ"/>
          </a:p>
        </p:txBody>
      </p:sp>
    </p:spTree>
    <p:extLst>
      <p:ext uri="{BB962C8B-B14F-4D97-AF65-F5344CB8AC3E}">
        <p14:creationId xmlns:p14="http://schemas.microsoft.com/office/powerpoint/2010/main" val="1929112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9A81BC66-C65F-42F7-A3AD-11D78FDF19C5}" type="datetime1">
              <a:rPr lang="cs-CZ" smtClean="0"/>
              <a:t>03.10.2022</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789B0A88-CBF1-4A65-9018-C7FEF8242273}" type="slidenum">
              <a:rPr lang="cs-CZ" smtClean="0"/>
              <a:t>‹#›</a:t>
            </a:fld>
            <a:endParaRPr lang="cs-CZ"/>
          </a:p>
        </p:txBody>
      </p:sp>
    </p:spTree>
    <p:extLst>
      <p:ext uri="{BB962C8B-B14F-4D97-AF65-F5344CB8AC3E}">
        <p14:creationId xmlns:p14="http://schemas.microsoft.com/office/powerpoint/2010/main" val="2378159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D77D8C-843C-4775-BCAA-EAC20D79A883}" type="datetime1">
              <a:rPr lang="cs-CZ" smtClean="0"/>
              <a:t>03.10.2022</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789B0A88-CBF1-4A65-9018-C7FEF8242273}" type="slidenum">
              <a:rPr lang="cs-CZ" smtClean="0"/>
              <a:t>‹#›</a:t>
            </a:fld>
            <a:endParaRPr lang="cs-CZ"/>
          </a:p>
        </p:txBody>
      </p:sp>
    </p:spTree>
    <p:extLst>
      <p:ext uri="{BB962C8B-B14F-4D97-AF65-F5344CB8AC3E}">
        <p14:creationId xmlns:p14="http://schemas.microsoft.com/office/powerpoint/2010/main" val="1594206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503B64E1-B4B9-4D83-AF0A-180059F6A113}" type="datetime1">
              <a:rPr lang="cs-CZ" smtClean="0"/>
              <a:t>03.10.2022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789B0A88-CBF1-4A65-9018-C7FEF8242273}" type="slidenum">
              <a:rPr lang="cs-CZ" smtClean="0"/>
              <a:t>‹#›</a:t>
            </a:fld>
            <a:endParaRPr lang="cs-CZ"/>
          </a:p>
        </p:txBody>
      </p:sp>
    </p:spTree>
    <p:extLst>
      <p:ext uri="{BB962C8B-B14F-4D97-AF65-F5344CB8AC3E}">
        <p14:creationId xmlns:p14="http://schemas.microsoft.com/office/powerpoint/2010/main" val="1880760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AC800861-805B-40A5-93F8-1EDC474A964D}" type="datetime1">
              <a:rPr lang="cs-CZ" smtClean="0"/>
              <a:t>03.10.2022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789B0A88-CBF1-4A65-9018-C7FEF8242273}" type="slidenum">
              <a:rPr lang="cs-CZ" smtClean="0"/>
              <a:t>‹#›</a:t>
            </a:fld>
            <a:endParaRPr lang="cs-CZ"/>
          </a:p>
        </p:txBody>
      </p:sp>
    </p:spTree>
    <p:extLst>
      <p:ext uri="{BB962C8B-B14F-4D97-AF65-F5344CB8AC3E}">
        <p14:creationId xmlns:p14="http://schemas.microsoft.com/office/powerpoint/2010/main" val="2786468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7DB566-342B-4F1D-9132-93DC62019A0A}" type="datetime1">
              <a:rPr lang="cs-CZ" smtClean="0"/>
              <a:t>03.10.2022</a:t>
            </a:fld>
            <a:endParaRPr lang="cs-C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9B0A88-CBF1-4A65-9018-C7FEF8242273}" type="slidenum">
              <a:rPr lang="cs-CZ" smtClean="0"/>
              <a:t>‹#›</a:t>
            </a:fld>
            <a:endParaRPr lang="cs-CZ"/>
          </a:p>
        </p:txBody>
      </p:sp>
    </p:spTree>
    <p:extLst>
      <p:ext uri="{BB962C8B-B14F-4D97-AF65-F5344CB8AC3E}">
        <p14:creationId xmlns:p14="http://schemas.microsoft.com/office/powerpoint/2010/main" val="35858841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s://moodle.czu.cz/scorms/EPE71E/PS004/resources/14.Verbalni_komunikace_Rec.htm#1"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s://moodle.czu.cz/scorms/EPE71E/PS004/resources/14.Verbalni_komunikace_Rec.htm#2"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Obdélník 10"/>
          <p:cNvSpPr/>
          <p:nvPr/>
        </p:nvSpPr>
        <p:spPr>
          <a:xfrm>
            <a:off x="3782673" y="1741319"/>
            <a:ext cx="5901258" cy="830997"/>
          </a:xfrm>
          <a:prstGeom prst="rect">
            <a:avLst/>
          </a:prstGeom>
        </p:spPr>
        <p:txBody>
          <a:bodyPr wrap="square">
            <a:spAutoFit/>
          </a:bodyPr>
          <a:lstStyle/>
          <a:p>
            <a:r>
              <a:rPr lang="cs-CZ" sz="4800" b="1" spc="-180" dirty="0">
                <a:solidFill>
                  <a:schemeClr val="bg1"/>
                </a:solidFill>
                <a:latin typeface="Verdana" panose="020B0604030504040204" pitchFamily="34" charset="0"/>
                <a:ea typeface="Verdana" panose="020B0604030504040204" pitchFamily="34" charset="0"/>
              </a:rPr>
              <a:t>ORIENTACE</a:t>
            </a:r>
            <a:endParaRPr lang="cs-CZ" sz="6000" b="1" spc="-180" dirty="0">
              <a:solidFill>
                <a:schemeClr val="bg1"/>
              </a:solidFill>
              <a:latin typeface="Verdana" panose="020B0604030504040204" pitchFamily="34" charset="0"/>
              <a:ea typeface="Verdana" panose="020B0604030504040204" pitchFamily="34" charset="0"/>
            </a:endParaRPr>
          </a:p>
        </p:txBody>
      </p:sp>
      <p:pic>
        <p:nvPicPr>
          <p:cNvPr id="6" name="Obrázek 5"/>
          <p:cNvPicPr>
            <a:picLocks noChangeAspect="1"/>
          </p:cNvPicPr>
          <p:nvPr/>
        </p:nvPicPr>
        <p:blipFill rotWithShape="1">
          <a:blip r:embed="rId3" cstate="print">
            <a:duotone>
              <a:prstClr val="black"/>
              <a:schemeClr val="bg1">
                <a:tint val="45000"/>
                <a:satMod val="400000"/>
              </a:schemeClr>
            </a:duotone>
            <a:extLst>
              <a:ext uri="{BEBA8EAE-BF5A-486C-A8C5-ECC9F3942E4B}">
                <a14:imgProps xmlns:a14="http://schemas.microsoft.com/office/drawing/2010/main">
                  <a14:imgLayer r:embed="rId4">
                    <a14:imgEffect>
                      <a14:brightnessContrast bright="100000" contrast="40000"/>
                    </a14:imgEffect>
                  </a14:imgLayer>
                </a14:imgProps>
              </a:ext>
              <a:ext uri="{28A0092B-C50C-407E-A947-70E740481C1C}">
                <a14:useLocalDpi xmlns:a14="http://schemas.microsoft.com/office/drawing/2010/main" val="0"/>
              </a:ext>
            </a:extLst>
          </a:blip>
          <a:srcRect l="1" t="15463" r="84758"/>
          <a:stretch/>
        </p:blipFill>
        <p:spPr>
          <a:xfrm>
            <a:off x="3782673" y="2022108"/>
            <a:ext cx="4084541" cy="4427419"/>
          </a:xfrm>
          <a:prstGeom prst="rect">
            <a:avLst/>
          </a:prstGeom>
        </p:spPr>
      </p:pic>
      <p:sp>
        <p:nvSpPr>
          <p:cNvPr id="12" name="Obdélník 11"/>
          <p:cNvSpPr/>
          <p:nvPr/>
        </p:nvSpPr>
        <p:spPr>
          <a:xfrm rot="5400000">
            <a:off x="6754184" y="2891745"/>
            <a:ext cx="2457587" cy="707886"/>
          </a:xfrm>
          <a:prstGeom prst="rect">
            <a:avLst/>
          </a:prstGeom>
        </p:spPr>
        <p:txBody>
          <a:bodyPr wrap="square">
            <a:spAutoFit/>
          </a:bodyPr>
          <a:lstStyle/>
          <a:p>
            <a:endParaRPr lang="cs-CZ" sz="4000" dirty="0"/>
          </a:p>
        </p:txBody>
      </p:sp>
      <p:sp>
        <p:nvSpPr>
          <p:cNvPr id="8" name="Obdélník 7"/>
          <p:cNvSpPr/>
          <p:nvPr/>
        </p:nvSpPr>
        <p:spPr>
          <a:xfrm rot="5400000">
            <a:off x="6089634" y="3894465"/>
            <a:ext cx="4094462" cy="1015663"/>
          </a:xfrm>
          <a:prstGeom prst="rect">
            <a:avLst/>
          </a:prstGeom>
        </p:spPr>
        <p:txBody>
          <a:bodyPr wrap="square">
            <a:spAutoFit/>
          </a:bodyPr>
          <a:lstStyle/>
          <a:p>
            <a:pPr algn="ctr"/>
            <a:r>
              <a:rPr lang="cs-CZ" sz="6000" b="1" spc="-180" dirty="0">
                <a:solidFill>
                  <a:schemeClr val="bg1"/>
                </a:solidFill>
                <a:latin typeface="Verdana" panose="020B0604030504040204" pitchFamily="34" charset="0"/>
                <a:ea typeface="Verdana" panose="020B0604030504040204" pitchFamily="34" charset="0"/>
              </a:rPr>
              <a:t>NA VŠEM</a:t>
            </a:r>
          </a:p>
        </p:txBody>
      </p:sp>
      <p:pic>
        <p:nvPicPr>
          <p:cNvPr id="5" name="Obrázek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36921" y="312414"/>
            <a:ext cx="3624080" cy="708266"/>
          </a:xfrm>
          <a:prstGeom prst="rect">
            <a:avLst/>
          </a:prstGeom>
        </p:spPr>
      </p:pic>
    </p:spTree>
    <p:extLst>
      <p:ext uri="{BB962C8B-B14F-4D97-AF65-F5344CB8AC3E}">
        <p14:creationId xmlns:p14="http://schemas.microsoft.com/office/powerpoint/2010/main" val="3039560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62F2BFC-064B-FE7E-AB17-71E655B9E70F}"/>
              </a:ext>
            </a:extLst>
          </p:cNvPr>
          <p:cNvSpPr>
            <a:spLocks noGrp="1"/>
          </p:cNvSpPr>
          <p:nvPr>
            <p:ph type="title"/>
          </p:nvPr>
        </p:nvSpPr>
        <p:spPr>
          <a:xfrm>
            <a:off x="838200" y="365125"/>
            <a:ext cx="10515600" cy="1281113"/>
          </a:xfrm>
        </p:spPr>
        <p:txBody>
          <a:bodyPr>
            <a:normAutofit fontScale="90000"/>
          </a:bodyPr>
          <a:lstStyle/>
          <a:p>
            <a:r>
              <a:rPr lang="cs-CZ" b="1" dirty="0">
                <a:solidFill>
                  <a:srgbClr val="212529"/>
                </a:solidFill>
                <a:effectLst/>
                <a:latin typeface="Roboto" panose="02000000000000000000" pitchFamily="2" charset="0"/>
              </a:rPr>
              <a:t>Oslabení řeči může mít u dítěte ve školním věku za následek:</a:t>
            </a:r>
            <a:br>
              <a:rPr lang="cs-CZ" b="1" dirty="0">
                <a:solidFill>
                  <a:srgbClr val="212529"/>
                </a:solidFill>
                <a:effectLst/>
                <a:latin typeface="Roboto" panose="02000000000000000000" pitchFamily="2" charset="0"/>
              </a:rPr>
            </a:br>
            <a:endParaRPr lang="cs-CZ" b="1" dirty="0"/>
          </a:p>
        </p:txBody>
      </p:sp>
      <p:sp>
        <p:nvSpPr>
          <p:cNvPr id="3" name="Zástupný obsah 2">
            <a:extLst>
              <a:ext uri="{FF2B5EF4-FFF2-40B4-BE49-F238E27FC236}">
                <a16:creationId xmlns:a16="http://schemas.microsoft.com/office/drawing/2014/main" id="{51EB4919-17B4-613E-D29D-B90A01E5D722}"/>
              </a:ext>
            </a:extLst>
          </p:cNvPr>
          <p:cNvSpPr>
            <a:spLocks noGrp="1"/>
          </p:cNvSpPr>
          <p:nvPr>
            <p:ph idx="1"/>
          </p:nvPr>
        </p:nvSpPr>
        <p:spPr>
          <a:xfrm>
            <a:off x="838199" y="1825625"/>
            <a:ext cx="10920211" cy="4351338"/>
          </a:xfrm>
        </p:spPr>
        <p:txBody>
          <a:bodyPr>
            <a:normAutofit fontScale="92500"/>
          </a:bodyPr>
          <a:lstStyle/>
          <a:p>
            <a:pPr marL="0" indent="0" algn="just">
              <a:buNone/>
            </a:pPr>
            <a:r>
              <a:rPr lang="cs-CZ" sz="3200" b="0" i="0" dirty="0">
                <a:solidFill>
                  <a:srgbClr val="212529"/>
                </a:solidFill>
                <a:effectLst/>
                <a:latin typeface="Roboto" panose="02000000000000000000" pitchFamily="2" charset="0"/>
              </a:rPr>
              <a:t>- přetrvávání nesprávné, nedokonalé či neupevněné výslovnosti, artikulační neobratnosti se nepříznivě promítá do čtení </a:t>
            </a:r>
            <a:br>
              <a:rPr lang="cs-CZ" sz="3200" b="0" i="0" dirty="0">
                <a:solidFill>
                  <a:srgbClr val="212529"/>
                </a:solidFill>
                <a:effectLst/>
                <a:latin typeface="Roboto" panose="02000000000000000000" pitchFamily="2" charset="0"/>
              </a:rPr>
            </a:br>
            <a:r>
              <a:rPr lang="cs-CZ" sz="3200" b="0" i="0" dirty="0">
                <a:solidFill>
                  <a:srgbClr val="212529"/>
                </a:solidFill>
                <a:effectLst/>
                <a:latin typeface="Roboto" panose="02000000000000000000" pitchFamily="2" charset="0"/>
              </a:rPr>
              <a:t>a psaného projevu;</a:t>
            </a:r>
          </a:p>
          <a:p>
            <a:pPr marL="0" indent="0" algn="just">
              <a:buNone/>
            </a:pPr>
            <a:r>
              <a:rPr lang="cs-CZ" sz="3200" b="0" i="0" dirty="0">
                <a:solidFill>
                  <a:srgbClr val="212529"/>
                </a:solidFill>
                <a:effectLst/>
                <a:latin typeface="Roboto" panose="02000000000000000000" pitchFamily="2" charset="0"/>
              </a:rPr>
              <a:t>- problémy ve fonetickém uvědomování nepříznivě ovlivňuje čtení a psaní;</a:t>
            </a:r>
          </a:p>
          <a:p>
            <a:pPr marL="0" indent="0" algn="just">
              <a:buNone/>
            </a:pPr>
            <a:r>
              <a:rPr lang="cs-CZ" sz="3200" b="0" i="0" dirty="0">
                <a:solidFill>
                  <a:srgbClr val="212529"/>
                </a:solidFill>
                <a:effectLst/>
                <a:latin typeface="Roboto" panose="02000000000000000000" pitchFamily="2" charset="0"/>
              </a:rPr>
              <a:t>- obtíže se zapamatováním si verbálně podávaných informací, například vět, sledu čísel, činností, výkladu, instrukcí;</a:t>
            </a:r>
          </a:p>
          <a:p>
            <a:pPr marL="0" indent="0" algn="just">
              <a:buNone/>
            </a:pPr>
            <a:r>
              <a:rPr lang="cs-CZ" sz="3200" b="0" i="0" dirty="0">
                <a:solidFill>
                  <a:srgbClr val="212529"/>
                </a:solidFill>
                <a:effectLst/>
                <a:latin typeface="Roboto" panose="02000000000000000000" pitchFamily="2" charset="0"/>
              </a:rPr>
              <a:t>- menší slovní zásobu, sníženou verbální pohotovost </a:t>
            </a:r>
            <a:br>
              <a:rPr lang="cs-CZ" sz="3200" b="0" i="0" dirty="0">
                <a:solidFill>
                  <a:srgbClr val="212529"/>
                </a:solidFill>
                <a:effectLst/>
                <a:latin typeface="Roboto" panose="02000000000000000000" pitchFamily="2" charset="0"/>
              </a:rPr>
            </a:br>
            <a:r>
              <a:rPr lang="cs-CZ" sz="3200" b="0" i="0" dirty="0">
                <a:solidFill>
                  <a:srgbClr val="212529"/>
                </a:solidFill>
                <a:effectLst/>
                <a:latin typeface="Roboto" panose="02000000000000000000" pitchFamily="2" charset="0"/>
              </a:rPr>
              <a:t>a obratnost;</a:t>
            </a:r>
          </a:p>
          <a:p>
            <a:endParaRPr lang="cs-CZ" dirty="0"/>
          </a:p>
        </p:txBody>
      </p:sp>
      <p:sp>
        <p:nvSpPr>
          <p:cNvPr id="4" name="Zástupný symbol pro zápatí 3">
            <a:extLst>
              <a:ext uri="{FF2B5EF4-FFF2-40B4-BE49-F238E27FC236}">
                <a16:creationId xmlns:a16="http://schemas.microsoft.com/office/drawing/2014/main" id="{F94AA24F-6D7F-674F-6DCC-B14D9965F17B}"/>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77B02B2E-4466-CE75-A2D8-1463EAA22A35}"/>
              </a:ext>
            </a:extLst>
          </p:cNvPr>
          <p:cNvSpPr>
            <a:spLocks noGrp="1"/>
          </p:cNvSpPr>
          <p:nvPr>
            <p:ph type="sldNum" sz="quarter" idx="12"/>
          </p:nvPr>
        </p:nvSpPr>
        <p:spPr/>
        <p:txBody>
          <a:bodyPr/>
          <a:lstStyle/>
          <a:p>
            <a:fld id="{789B0A88-CBF1-4A65-9018-C7FEF8242273}" type="slidenum">
              <a:rPr lang="cs-CZ" smtClean="0"/>
              <a:t>10</a:t>
            </a:fld>
            <a:endParaRPr lang="cs-CZ"/>
          </a:p>
        </p:txBody>
      </p:sp>
    </p:spTree>
    <p:extLst>
      <p:ext uri="{BB962C8B-B14F-4D97-AF65-F5344CB8AC3E}">
        <p14:creationId xmlns:p14="http://schemas.microsoft.com/office/powerpoint/2010/main" val="3045370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3141B42-FFD1-4E78-6A37-7569A895D609}"/>
              </a:ext>
            </a:extLst>
          </p:cNvPr>
          <p:cNvSpPr>
            <a:spLocks noGrp="1"/>
          </p:cNvSpPr>
          <p:nvPr>
            <p:ph type="ftr" sz="quarter" idx="11"/>
          </p:nvPr>
        </p:nvSpPr>
        <p:spPr/>
        <p:txBody>
          <a:bodyPr/>
          <a:lstStyle/>
          <a:p>
            <a:endParaRPr lang="cs-CZ"/>
          </a:p>
        </p:txBody>
      </p:sp>
      <p:sp>
        <p:nvSpPr>
          <p:cNvPr id="3" name="Zástupný symbol pro číslo snímku 2">
            <a:extLst>
              <a:ext uri="{FF2B5EF4-FFF2-40B4-BE49-F238E27FC236}">
                <a16:creationId xmlns:a16="http://schemas.microsoft.com/office/drawing/2014/main" id="{9C2F0230-643E-BADC-F353-0D04B9483601}"/>
              </a:ext>
            </a:extLst>
          </p:cNvPr>
          <p:cNvSpPr>
            <a:spLocks noGrp="1"/>
          </p:cNvSpPr>
          <p:nvPr>
            <p:ph type="sldNum" sz="quarter" idx="12"/>
          </p:nvPr>
        </p:nvSpPr>
        <p:spPr/>
        <p:txBody>
          <a:bodyPr/>
          <a:lstStyle/>
          <a:p>
            <a:fld id="{789B0A88-CBF1-4A65-9018-C7FEF8242273}" type="slidenum">
              <a:rPr lang="cs-CZ" smtClean="0"/>
              <a:t>11</a:t>
            </a:fld>
            <a:endParaRPr lang="cs-CZ"/>
          </a:p>
        </p:txBody>
      </p:sp>
      <p:sp>
        <p:nvSpPr>
          <p:cNvPr id="5" name="TextovéPole 4">
            <a:extLst>
              <a:ext uri="{FF2B5EF4-FFF2-40B4-BE49-F238E27FC236}">
                <a16:creationId xmlns:a16="http://schemas.microsoft.com/office/drawing/2014/main" id="{369862A2-5CE7-2BA3-BAFF-E62BE25F5349}"/>
              </a:ext>
            </a:extLst>
          </p:cNvPr>
          <p:cNvSpPr txBox="1"/>
          <p:nvPr/>
        </p:nvSpPr>
        <p:spPr>
          <a:xfrm>
            <a:off x="167425" y="721218"/>
            <a:ext cx="12024574" cy="5632311"/>
          </a:xfrm>
          <a:prstGeom prst="rect">
            <a:avLst/>
          </a:prstGeom>
          <a:noFill/>
        </p:spPr>
        <p:txBody>
          <a:bodyPr wrap="square">
            <a:spAutoFit/>
          </a:bodyPr>
          <a:lstStyle/>
          <a:p>
            <a:pPr algn="just"/>
            <a:r>
              <a:rPr lang="cs-CZ" sz="3600" b="0" i="0" dirty="0">
                <a:solidFill>
                  <a:srgbClr val="212529"/>
                </a:solidFill>
                <a:effectLst/>
                <a:latin typeface="Roboto" panose="02000000000000000000" pitchFamily="2" charset="0"/>
              </a:rPr>
              <a:t>- nedostatky se mohou projevovat i v porozumění řeči, </a:t>
            </a:r>
            <a:br>
              <a:rPr lang="cs-CZ" sz="3600" b="0" i="0" dirty="0">
                <a:solidFill>
                  <a:srgbClr val="212529"/>
                </a:solidFill>
                <a:effectLst/>
                <a:latin typeface="Roboto" panose="02000000000000000000" pitchFamily="2" charset="0"/>
              </a:rPr>
            </a:br>
            <a:r>
              <a:rPr lang="cs-CZ" sz="3600" b="0" i="0" dirty="0">
                <a:solidFill>
                  <a:srgbClr val="212529"/>
                </a:solidFill>
                <a:effectLst/>
                <a:latin typeface="Roboto" panose="02000000000000000000" pitchFamily="2" charset="0"/>
              </a:rPr>
              <a:t>v chápání textu, výkladu, zadání ,,v chápání přenesených významů, metafor, básnické řeči,,;</a:t>
            </a:r>
          </a:p>
          <a:p>
            <a:pPr algn="just"/>
            <a:r>
              <a:rPr lang="cs-CZ" sz="3600" b="0" i="0" dirty="0">
                <a:solidFill>
                  <a:srgbClr val="212529"/>
                </a:solidFill>
                <a:effectLst/>
                <a:latin typeface="Roboto" panose="02000000000000000000" pitchFamily="2" charset="0"/>
              </a:rPr>
              <a:t>- snížený jazykový cit ,,například obtíže v určování rodu, </a:t>
            </a:r>
            <a:br>
              <a:rPr lang="cs-CZ" sz="3600" b="0" i="0" dirty="0">
                <a:solidFill>
                  <a:srgbClr val="212529"/>
                </a:solidFill>
                <a:effectLst/>
                <a:latin typeface="Roboto" panose="02000000000000000000" pitchFamily="2" charset="0"/>
              </a:rPr>
            </a:br>
            <a:r>
              <a:rPr lang="cs-CZ" sz="3600" b="0" i="0" dirty="0">
                <a:solidFill>
                  <a:srgbClr val="212529"/>
                </a:solidFill>
                <a:effectLst/>
                <a:latin typeface="Roboto" panose="02000000000000000000" pitchFamily="2" charset="0"/>
              </a:rPr>
              <a:t>v tvoření slov v jiném rodu, v úlohách na dokončení věty </a:t>
            </a:r>
            <a:br>
              <a:rPr lang="cs-CZ" sz="3600" b="0" i="0" dirty="0">
                <a:solidFill>
                  <a:srgbClr val="212529"/>
                </a:solidFill>
                <a:effectLst/>
                <a:latin typeface="Roboto" panose="02000000000000000000" pitchFamily="2" charset="0"/>
              </a:rPr>
            </a:br>
            <a:r>
              <a:rPr lang="cs-CZ" sz="3600" b="0" i="0" dirty="0">
                <a:solidFill>
                  <a:srgbClr val="212529"/>
                </a:solidFill>
                <a:effectLst/>
                <a:latin typeface="Roboto" panose="02000000000000000000" pitchFamily="2" charset="0"/>
              </a:rPr>
              <a:t>v gramaticky správném tvaru, při přeformulování vět </a:t>
            </a:r>
            <a:br>
              <a:rPr lang="cs-CZ" sz="3600" b="0" i="0" dirty="0">
                <a:solidFill>
                  <a:srgbClr val="212529"/>
                </a:solidFill>
                <a:effectLst/>
                <a:latin typeface="Roboto" panose="02000000000000000000" pitchFamily="2" charset="0"/>
              </a:rPr>
            </a:br>
            <a:r>
              <a:rPr lang="cs-CZ" sz="3600" b="0" i="0" dirty="0">
                <a:solidFill>
                  <a:srgbClr val="212529"/>
                </a:solidFill>
                <a:effectLst/>
                <a:latin typeface="Roboto" panose="02000000000000000000" pitchFamily="2" charset="0"/>
              </a:rPr>
              <a:t>z jednoho času do druhého, při určování společného základu odvozených slov,, nedostatky ve slovosledu, problémy s aplikací gramatických pravidel do písemné podoby;</a:t>
            </a:r>
          </a:p>
        </p:txBody>
      </p:sp>
    </p:spTree>
    <p:extLst>
      <p:ext uri="{BB962C8B-B14F-4D97-AF65-F5344CB8AC3E}">
        <p14:creationId xmlns:p14="http://schemas.microsoft.com/office/powerpoint/2010/main" val="1981575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5084418-7BD3-CA3F-92A0-E2F35CE54888}"/>
              </a:ext>
            </a:extLst>
          </p:cNvPr>
          <p:cNvSpPr>
            <a:spLocks noGrp="1"/>
          </p:cNvSpPr>
          <p:nvPr>
            <p:ph type="ftr" sz="quarter" idx="11"/>
          </p:nvPr>
        </p:nvSpPr>
        <p:spPr/>
        <p:txBody>
          <a:bodyPr/>
          <a:lstStyle/>
          <a:p>
            <a:endParaRPr lang="cs-CZ"/>
          </a:p>
        </p:txBody>
      </p:sp>
      <p:sp>
        <p:nvSpPr>
          <p:cNvPr id="3" name="Zástupný symbol pro číslo snímku 2">
            <a:extLst>
              <a:ext uri="{FF2B5EF4-FFF2-40B4-BE49-F238E27FC236}">
                <a16:creationId xmlns:a16="http://schemas.microsoft.com/office/drawing/2014/main" id="{7AC3CC71-D4DB-3AA7-59B4-F97B72CEC42C}"/>
              </a:ext>
            </a:extLst>
          </p:cNvPr>
          <p:cNvSpPr>
            <a:spLocks noGrp="1"/>
          </p:cNvSpPr>
          <p:nvPr>
            <p:ph type="sldNum" sz="quarter" idx="12"/>
          </p:nvPr>
        </p:nvSpPr>
        <p:spPr/>
        <p:txBody>
          <a:bodyPr/>
          <a:lstStyle/>
          <a:p>
            <a:fld id="{789B0A88-CBF1-4A65-9018-C7FEF8242273}" type="slidenum">
              <a:rPr lang="cs-CZ" smtClean="0"/>
              <a:t>12</a:t>
            </a:fld>
            <a:endParaRPr lang="cs-CZ"/>
          </a:p>
        </p:txBody>
      </p:sp>
      <p:sp>
        <p:nvSpPr>
          <p:cNvPr id="5" name="TextovéPole 4">
            <a:extLst>
              <a:ext uri="{FF2B5EF4-FFF2-40B4-BE49-F238E27FC236}">
                <a16:creationId xmlns:a16="http://schemas.microsoft.com/office/drawing/2014/main" id="{45169F6D-EB40-85CE-7216-4331C239A818}"/>
              </a:ext>
            </a:extLst>
          </p:cNvPr>
          <p:cNvSpPr txBox="1"/>
          <p:nvPr/>
        </p:nvSpPr>
        <p:spPr>
          <a:xfrm>
            <a:off x="203915" y="535166"/>
            <a:ext cx="11784169" cy="6186309"/>
          </a:xfrm>
          <a:prstGeom prst="rect">
            <a:avLst/>
          </a:prstGeom>
          <a:noFill/>
        </p:spPr>
        <p:txBody>
          <a:bodyPr wrap="square">
            <a:spAutoFit/>
          </a:bodyPr>
          <a:lstStyle/>
          <a:p>
            <a:pPr algn="just"/>
            <a:r>
              <a:rPr lang="cs-CZ" sz="3600" b="0" i="0" dirty="0">
                <a:solidFill>
                  <a:srgbClr val="212529"/>
                </a:solidFill>
                <a:effectLst/>
                <a:latin typeface="Roboto" panose="02000000000000000000" pitchFamily="2" charset="0"/>
              </a:rPr>
              <a:t>- menší mluvní apetit, pasivitu v komunikaci,, obtíže </a:t>
            </a:r>
            <a:br>
              <a:rPr lang="cs-CZ" sz="3600" b="0" i="0" dirty="0">
                <a:solidFill>
                  <a:srgbClr val="212529"/>
                </a:solidFill>
                <a:effectLst/>
                <a:latin typeface="Roboto" panose="02000000000000000000" pitchFamily="2" charset="0"/>
              </a:rPr>
            </a:br>
            <a:r>
              <a:rPr lang="cs-CZ" sz="3600" b="0" i="0" dirty="0">
                <a:solidFill>
                  <a:srgbClr val="212529"/>
                </a:solidFill>
                <a:effectLst/>
                <a:latin typeface="Roboto" panose="02000000000000000000" pitchFamily="2" charset="0"/>
              </a:rPr>
              <a:t>v navazování, udržování a rozvíjení konverzace </a:t>
            </a:r>
            <a:br>
              <a:rPr lang="cs-CZ" sz="3600" b="0" i="0" dirty="0">
                <a:solidFill>
                  <a:srgbClr val="212529"/>
                </a:solidFill>
                <a:effectLst/>
                <a:latin typeface="Roboto" panose="02000000000000000000" pitchFamily="2" charset="0"/>
              </a:rPr>
            </a:br>
            <a:r>
              <a:rPr lang="cs-CZ" sz="3600" b="0" i="0" dirty="0">
                <a:solidFill>
                  <a:srgbClr val="212529"/>
                </a:solidFill>
                <a:effectLst/>
                <a:latin typeface="Roboto" panose="02000000000000000000" pitchFamily="2" charset="0"/>
              </a:rPr>
              <a:t>a kontaktů obecně „problémy s formulováním otázek, získáváním informací, vyjadřováním se před lidmi (nejistota, tréma, vyhýbání se komunikaci);</a:t>
            </a:r>
          </a:p>
          <a:p>
            <a:pPr algn="just"/>
            <a:r>
              <a:rPr lang="cs-CZ" sz="3600" dirty="0">
                <a:solidFill>
                  <a:srgbClr val="212529"/>
                </a:solidFill>
                <a:latin typeface="Roboto" panose="02000000000000000000" pitchFamily="2" charset="0"/>
              </a:rPr>
              <a:t>- </a:t>
            </a:r>
            <a:r>
              <a:rPr lang="cs-CZ" sz="3600" b="0" i="0" dirty="0">
                <a:solidFill>
                  <a:srgbClr val="212529"/>
                </a:solidFill>
                <a:effectLst/>
                <a:latin typeface="Roboto" panose="02000000000000000000" pitchFamily="2" charset="0"/>
              </a:rPr>
              <a:t>při výraznějším řečovém handicapu může být nepříznivě ovlivněno utváření sociálních vztahů (například dítě </a:t>
            </a:r>
            <a:br>
              <a:rPr lang="cs-CZ" sz="3600" b="0" i="0" dirty="0">
                <a:solidFill>
                  <a:srgbClr val="212529"/>
                </a:solidFill>
                <a:effectLst/>
                <a:latin typeface="Roboto" panose="02000000000000000000" pitchFamily="2" charset="0"/>
              </a:rPr>
            </a:br>
            <a:r>
              <a:rPr lang="cs-CZ" sz="3600" b="0" i="0" dirty="0">
                <a:solidFill>
                  <a:srgbClr val="212529"/>
                </a:solidFill>
                <a:effectLst/>
                <a:latin typeface="Roboto" panose="02000000000000000000" pitchFamily="2" charset="0"/>
              </a:rPr>
              <a:t>je druhými podceňováno, vyčleňováno, straní se, prožívá pocity nepochopení, ukřivděnosti, izolace </a:t>
            </a:r>
            <a:br>
              <a:rPr lang="cs-CZ" sz="3600" b="0" i="0" dirty="0">
                <a:solidFill>
                  <a:srgbClr val="212529"/>
                </a:solidFill>
                <a:effectLst/>
                <a:latin typeface="Roboto" panose="02000000000000000000" pitchFamily="2" charset="0"/>
              </a:rPr>
            </a:br>
            <a:r>
              <a:rPr lang="cs-CZ" sz="3600" b="0" i="0" dirty="0">
                <a:solidFill>
                  <a:srgbClr val="212529"/>
                </a:solidFill>
                <a:effectLst/>
                <a:latin typeface="Roboto" panose="02000000000000000000" pitchFamily="2" charset="0"/>
              </a:rPr>
              <a:t>či méněcennosti, následně podléhá plačtivosti, afektivním záchvatům, může se projevovat agresivně...).</a:t>
            </a:r>
            <a:endParaRPr lang="cs-CZ" sz="3600" dirty="0"/>
          </a:p>
        </p:txBody>
      </p:sp>
    </p:spTree>
    <p:extLst>
      <p:ext uri="{BB962C8B-B14F-4D97-AF65-F5344CB8AC3E}">
        <p14:creationId xmlns:p14="http://schemas.microsoft.com/office/powerpoint/2010/main" val="3365387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4CBF6AF-0916-A01A-2CB6-5E10CE98E13E}"/>
              </a:ext>
            </a:extLst>
          </p:cNvPr>
          <p:cNvSpPr>
            <a:spLocks noGrp="1"/>
          </p:cNvSpPr>
          <p:nvPr>
            <p:ph type="ftr" sz="quarter" idx="11"/>
          </p:nvPr>
        </p:nvSpPr>
        <p:spPr/>
        <p:txBody>
          <a:bodyPr/>
          <a:lstStyle/>
          <a:p>
            <a:endParaRPr lang="cs-CZ"/>
          </a:p>
        </p:txBody>
      </p:sp>
      <p:sp>
        <p:nvSpPr>
          <p:cNvPr id="3" name="Zástupný symbol pro číslo snímku 2">
            <a:extLst>
              <a:ext uri="{FF2B5EF4-FFF2-40B4-BE49-F238E27FC236}">
                <a16:creationId xmlns:a16="http://schemas.microsoft.com/office/drawing/2014/main" id="{65B627E5-C78D-8716-B976-91817DA4CCC5}"/>
              </a:ext>
            </a:extLst>
          </p:cNvPr>
          <p:cNvSpPr>
            <a:spLocks noGrp="1"/>
          </p:cNvSpPr>
          <p:nvPr>
            <p:ph type="sldNum" sz="quarter" idx="12"/>
          </p:nvPr>
        </p:nvSpPr>
        <p:spPr/>
        <p:txBody>
          <a:bodyPr/>
          <a:lstStyle/>
          <a:p>
            <a:fld id="{789B0A88-CBF1-4A65-9018-C7FEF8242273}" type="slidenum">
              <a:rPr lang="cs-CZ" smtClean="0"/>
              <a:t>13</a:t>
            </a:fld>
            <a:endParaRPr lang="cs-CZ"/>
          </a:p>
        </p:txBody>
      </p:sp>
      <p:sp>
        <p:nvSpPr>
          <p:cNvPr id="5" name="TextovéPole 4">
            <a:extLst>
              <a:ext uri="{FF2B5EF4-FFF2-40B4-BE49-F238E27FC236}">
                <a16:creationId xmlns:a16="http://schemas.microsoft.com/office/drawing/2014/main" id="{F2742B85-C35B-206B-7046-0BDB5F80268E}"/>
              </a:ext>
            </a:extLst>
          </p:cNvPr>
          <p:cNvSpPr txBox="1"/>
          <p:nvPr/>
        </p:nvSpPr>
        <p:spPr>
          <a:xfrm>
            <a:off x="115910" y="373487"/>
            <a:ext cx="12076090" cy="6494085"/>
          </a:xfrm>
          <a:prstGeom prst="rect">
            <a:avLst/>
          </a:prstGeom>
          <a:noFill/>
        </p:spPr>
        <p:txBody>
          <a:bodyPr wrap="square">
            <a:spAutoFit/>
          </a:bodyPr>
          <a:lstStyle/>
          <a:p>
            <a:pPr algn="just"/>
            <a:r>
              <a:rPr lang="cs-CZ" sz="2800" b="1" i="0" dirty="0">
                <a:solidFill>
                  <a:srgbClr val="212529"/>
                </a:solidFill>
                <a:effectLst/>
                <a:latin typeface="Roboto" panose="02000000000000000000" pitchFamily="2" charset="0"/>
              </a:rPr>
              <a:t>Oslabení v oblasti řeči  a poruchy řeči</a:t>
            </a:r>
          </a:p>
          <a:p>
            <a:pPr algn="just"/>
            <a:endParaRPr lang="cs-CZ" sz="2800" b="1" i="0" dirty="0">
              <a:solidFill>
                <a:srgbClr val="212529"/>
              </a:solidFill>
              <a:effectLst/>
              <a:latin typeface="Roboto" panose="02000000000000000000" pitchFamily="2" charset="0"/>
            </a:endParaRPr>
          </a:p>
          <a:p>
            <a:pPr algn="just"/>
            <a:r>
              <a:rPr lang="cs-CZ" sz="2400" b="0" i="1" dirty="0">
                <a:solidFill>
                  <a:srgbClr val="212529"/>
                </a:solidFill>
                <a:effectLst/>
                <a:latin typeface="Roboto" panose="02000000000000000000" pitchFamily="2" charset="0"/>
              </a:rPr>
              <a:t>Oslabení řeči tvoří podklad pro poruchu řeči, která může být různé nápadnosti </a:t>
            </a:r>
            <a:br>
              <a:rPr lang="cs-CZ" sz="2400" b="0" i="1" dirty="0">
                <a:solidFill>
                  <a:srgbClr val="212529"/>
                </a:solidFill>
                <a:effectLst/>
                <a:latin typeface="Roboto" panose="02000000000000000000" pitchFamily="2" charset="0"/>
              </a:rPr>
            </a:br>
            <a:r>
              <a:rPr lang="cs-CZ" sz="2400" b="0" i="1" dirty="0">
                <a:solidFill>
                  <a:srgbClr val="212529"/>
                </a:solidFill>
                <a:effectLst/>
                <a:latin typeface="Roboto" panose="02000000000000000000" pitchFamily="2" charset="0"/>
              </a:rPr>
              <a:t>a závažnosti. Nejčastějšími z nich jsou:</a:t>
            </a:r>
            <a:endParaRPr lang="cs-CZ" sz="2400" b="0" i="0" dirty="0">
              <a:solidFill>
                <a:srgbClr val="212529"/>
              </a:solidFill>
              <a:effectLst/>
              <a:latin typeface="Roboto" panose="02000000000000000000" pitchFamily="2" charset="0"/>
            </a:endParaRPr>
          </a:p>
          <a:p>
            <a:pPr algn="just"/>
            <a:r>
              <a:rPr lang="cs-CZ" sz="2400" b="0" i="0" dirty="0">
                <a:solidFill>
                  <a:srgbClr val="212529"/>
                </a:solidFill>
                <a:effectLst/>
                <a:latin typeface="Roboto" panose="02000000000000000000" pitchFamily="2" charset="0"/>
              </a:rPr>
              <a:t>- dyslalie (nesprávná výslovnost, patlavost);</a:t>
            </a:r>
          </a:p>
          <a:p>
            <a:pPr algn="just"/>
            <a:r>
              <a:rPr lang="cs-CZ" sz="2400" b="0" i="0" dirty="0">
                <a:solidFill>
                  <a:srgbClr val="212529"/>
                </a:solidFill>
                <a:effectLst/>
                <a:latin typeface="Roboto" panose="02000000000000000000" pitchFamily="2" charset="0"/>
              </a:rPr>
              <a:t>- </a:t>
            </a:r>
            <a:r>
              <a:rPr lang="cs-CZ" sz="2400" b="0" i="0" dirty="0" err="1">
                <a:solidFill>
                  <a:srgbClr val="212529"/>
                </a:solidFill>
                <a:effectLst/>
                <a:latin typeface="Roboto" panose="02000000000000000000" pitchFamily="2" charset="0"/>
              </a:rPr>
              <a:t>balbuties</a:t>
            </a:r>
            <a:r>
              <a:rPr lang="cs-CZ" sz="2400" b="0" i="0" dirty="0">
                <a:solidFill>
                  <a:srgbClr val="212529"/>
                </a:solidFill>
                <a:effectLst/>
                <a:latin typeface="Roboto" panose="02000000000000000000" pitchFamily="2" charset="0"/>
              </a:rPr>
              <a:t> (koktavost);</a:t>
            </a:r>
          </a:p>
          <a:p>
            <a:pPr algn="just"/>
            <a:r>
              <a:rPr lang="cs-CZ" sz="2400" b="0" i="0" dirty="0">
                <a:solidFill>
                  <a:srgbClr val="212529"/>
                </a:solidFill>
                <a:effectLst/>
                <a:latin typeface="Roboto" panose="02000000000000000000" pitchFamily="2" charset="0"/>
              </a:rPr>
              <a:t>- opožděný vývoj řeči;</a:t>
            </a:r>
          </a:p>
          <a:p>
            <a:r>
              <a:rPr lang="cs-CZ" sz="2400" b="0" i="0" dirty="0">
                <a:solidFill>
                  <a:srgbClr val="212529"/>
                </a:solidFill>
                <a:effectLst/>
                <a:latin typeface="Roboto" panose="02000000000000000000" pitchFamily="2" charset="0"/>
              </a:rPr>
              <a:t>- specifické poruchy řeči při LMD (lehkých mozkových dysfunkcích), dnes již nahrazeno termínem ADHD/ADD (porucha pozornosti spojená </a:t>
            </a:r>
            <a:br>
              <a:rPr lang="cs-CZ" sz="2400" b="0" i="0" dirty="0">
                <a:solidFill>
                  <a:srgbClr val="212529"/>
                </a:solidFill>
                <a:effectLst/>
                <a:latin typeface="Roboto" panose="02000000000000000000" pitchFamily="2" charset="0"/>
              </a:rPr>
            </a:br>
            <a:r>
              <a:rPr lang="cs-CZ" sz="2400" b="0" i="0" dirty="0">
                <a:solidFill>
                  <a:srgbClr val="212529"/>
                </a:solidFill>
                <a:effectLst/>
                <a:latin typeface="Roboto" panose="02000000000000000000" pitchFamily="2" charset="0"/>
              </a:rPr>
              <a:t>s hyperaktivitou nebo </a:t>
            </a:r>
            <a:r>
              <a:rPr lang="cs-CZ" sz="2400" b="0" i="0" dirty="0" err="1">
                <a:solidFill>
                  <a:srgbClr val="212529"/>
                </a:solidFill>
                <a:effectLst/>
                <a:latin typeface="Roboto" panose="02000000000000000000" pitchFamily="2" charset="0"/>
              </a:rPr>
              <a:t>hypoaktivitou</a:t>
            </a:r>
            <a:r>
              <a:rPr lang="cs-CZ" sz="2400" b="0" i="0" dirty="0">
                <a:solidFill>
                  <a:srgbClr val="212529"/>
                </a:solidFill>
                <a:effectLst/>
                <a:latin typeface="Roboto" panose="02000000000000000000" pitchFamily="2" charset="0"/>
              </a:rPr>
              <a:t>).</a:t>
            </a:r>
          </a:p>
          <a:p>
            <a:pPr marL="838200" algn="just"/>
            <a:r>
              <a:rPr lang="cs-CZ" sz="2400" b="0" i="0" dirty="0">
                <a:solidFill>
                  <a:srgbClr val="212529"/>
                </a:solidFill>
                <a:effectLst/>
                <a:latin typeface="Roboto" panose="02000000000000000000" pitchFamily="2" charset="0"/>
              </a:rPr>
              <a:t>·         artikulační neobratnost (dítě neumí tvořit jednotlivé hlásky i celá slova ,,přičemž artikulace je namáhavá, těžkopádná, nápadně neobratná, těžko srozumitelná),</a:t>
            </a:r>
          </a:p>
          <a:p>
            <a:pPr marL="838200" algn="just"/>
            <a:r>
              <a:rPr lang="cs-CZ" sz="2400" b="0" i="0" dirty="0">
                <a:solidFill>
                  <a:srgbClr val="212529"/>
                </a:solidFill>
                <a:effectLst/>
                <a:latin typeface="Roboto" panose="02000000000000000000" pitchFamily="2" charset="0"/>
              </a:rPr>
              <a:t>·         specifické asimilace (postihuje sykavky, tvrdé a měkké hlásky);</a:t>
            </a:r>
          </a:p>
          <a:p>
            <a:pPr algn="just"/>
            <a:r>
              <a:rPr lang="cs-CZ" sz="2400" b="0" i="0" dirty="0">
                <a:solidFill>
                  <a:srgbClr val="212529"/>
                </a:solidFill>
                <a:effectLst/>
                <a:latin typeface="Roboto" panose="02000000000000000000" pitchFamily="2" charset="0"/>
              </a:rPr>
              <a:t>- mutismus (ztráta schopnosti mluvit většinou na neurotickém nebo psychotickém podkladě);</a:t>
            </a:r>
          </a:p>
          <a:p>
            <a:pPr algn="just"/>
            <a:r>
              <a:rPr lang="cs-CZ" sz="2400" b="0" i="0" dirty="0">
                <a:solidFill>
                  <a:srgbClr val="212529"/>
                </a:solidFill>
                <a:effectLst/>
                <a:latin typeface="Roboto" panose="02000000000000000000" pitchFamily="2" charset="0"/>
              </a:rPr>
              <a:t>- autismus (jedním z projevů autismu je problém v komunikaci). </a:t>
            </a:r>
          </a:p>
        </p:txBody>
      </p:sp>
    </p:spTree>
    <p:extLst>
      <p:ext uri="{BB962C8B-B14F-4D97-AF65-F5344CB8AC3E}">
        <p14:creationId xmlns:p14="http://schemas.microsoft.com/office/powerpoint/2010/main" val="529186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ED1CC14-CD9F-58F6-DFDC-91AFDF411FC9}"/>
              </a:ext>
            </a:extLst>
          </p:cNvPr>
          <p:cNvSpPr>
            <a:spLocks noGrp="1"/>
          </p:cNvSpPr>
          <p:nvPr>
            <p:ph type="ftr" sz="quarter" idx="11"/>
          </p:nvPr>
        </p:nvSpPr>
        <p:spPr/>
        <p:txBody>
          <a:bodyPr/>
          <a:lstStyle/>
          <a:p>
            <a:endParaRPr lang="cs-CZ"/>
          </a:p>
        </p:txBody>
      </p:sp>
      <p:sp>
        <p:nvSpPr>
          <p:cNvPr id="3" name="Zástupný symbol pro číslo snímku 2">
            <a:extLst>
              <a:ext uri="{FF2B5EF4-FFF2-40B4-BE49-F238E27FC236}">
                <a16:creationId xmlns:a16="http://schemas.microsoft.com/office/drawing/2014/main" id="{E672CDD6-9D72-5326-2A26-8728E5ECF231}"/>
              </a:ext>
            </a:extLst>
          </p:cNvPr>
          <p:cNvSpPr>
            <a:spLocks noGrp="1"/>
          </p:cNvSpPr>
          <p:nvPr>
            <p:ph type="sldNum" sz="quarter" idx="12"/>
          </p:nvPr>
        </p:nvSpPr>
        <p:spPr/>
        <p:txBody>
          <a:bodyPr/>
          <a:lstStyle/>
          <a:p>
            <a:fld id="{789B0A88-CBF1-4A65-9018-C7FEF8242273}" type="slidenum">
              <a:rPr lang="cs-CZ" smtClean="0"/>
              <a:t>14</a:t>
            </a:fld>
            <a:endParaRPr lang="cs-CZ"/>
          </a:p>
        </p:txBody>
      </p:sp>
      <p:sp>
        <p:nvSpPr>
          <p:cNvPr id="5" name="TextovéPole 4">
            <a:extLst>
              <a:ext uri="{FF2B5EF4-FFF2-40B4-BE49-F238E27FC236}">
                <a16:creationId xmlns:a16="http://schemas.microsoft.com/office/drawing/2014/main" id="{01ADE0F5-C31B-087F-508C-FBD9964B3458}"/>
              </a:ext>
            </a:extLst>
          </p:cNvPr>
          <p:cNvSpPr txBox="1"/>
          <p:nvPr/>
        </p:nvSpPr>
        <p:spPr>
          <a:xfrm>
            <a:off x="399245" y="347730"/>
            <a:ext cx="11230378" cy="4524315"/>
          </a:xfrm>
          <a:prstGeom prst="rect">
            <a:avLst/>
          </a:prstGeom>
          <a:noFill/>
        </p:spPr>
        <p:txBody>
          <a:bodyPr wrap="square">
            <a:spAutoFit/>
          </a:bodyPr>
          <a:lstStyle/>
          <a:p>
            <a:r>
              <a:rPr lang="cs-CZ" sz="3200" b="0" i="0" dirty="0">
                <a:solidFill>
                  <a:srgbClr val="000000"/>
                </a:solidFill>
                <a:effectLst/>
                <a:latin typeface="Roboto" panose="02000000000000000000" pitchFamily="2" charset="0"/>
                <a:ea typeface="Roboto" panose="02000000000000000000" pitchFamily="2" charset="0"/>
              </a:rPr>
              <a:t>Verbální komunikace spočívá v </a:t>
            </a:r>
            <a:r>
              <a:rPr lang="cs-CZ" sz="3200" b="1" i="0" dirty="0">
                <a:solidFill>
                  <a:srgbClr val="000000"/>
                </a:solidFill>
                <a:effectLst/>
                <a:latin typeface="Roboto" panose="02000000000000000000" pitchFamily="2" charset="0"/>
                <a:ea typeface="Roboto" panose="02000000000000000000" pitchFamily="2" charset="0"/>
              </a:rPr>
              <a:t>různém pojetí znaku</a:t>
            </a:r>
            <a:r>
              <a:rPr lang="cs-CZ" sz="3200" b="0" i="0" dirty="0">
                <a:solidFill>
                  <a:srgbClr val="000000"/>
                </a:solidFill>
                <a:effectLst/>
                <a:latin typeface="Roboto" panose="02000000000000000000" pitchFamily="2" charset="0"/>
                <a:ea typeface="Roboto" panose="02000000000000000000" pitchFamily="2" charset="0"/>
              </a:rPr>
              <a:t> a jeho významu pro příjemce i odesílatele sdělení. </a:t>
            </a:r>
          </a:p>
          <a:p>
            <a:r>
              <a:rPr lang="cs-CZ" sz="3200" b="0" i="0" dirty="0">
                <a:solidFill>
                  <a:srgbClr val="000000"/>
                </a:solidFill>
                <a:effectLst/>
                <a:latin typeface="Roboto" panose="02000000000000000000" pitchFamily="2" charset="0"/>
                <a:ea typeface="Roboto" panose="02000000000000000000" pitchFamily="2" charset="0"/>
              </a:rPr>
              <a:t>Jazykový znak je výjimečný tím, že pro každého má jiný obsah. To je důsledek skutečnosti, že </a:t>
            </a:r>
            <a:r>
              <a:rPr lang="cs-CZ" sz="3200" b="1" i="0" dirty="0">
                <a:solidFill>
                  <a:srgbClr val="000000"/>
                </a:solidFill>
                <a:effectLst/>
                <a:latin typeface="Roboto" panose="02000000000000000000" pitchFamily="2" charset="0"/>
                <a:ea typeface="Roboto" panose="02000000000000000000" pitchFamily="2" charset="0"/>
              </a:rPr>
              <a:t>slovo má současně dva významy</a:t>
            </a:r>
            <a:r>
              <a:rPr lang="cs-CZ" sz="3200" b="0" i="0" dirty="0">
                <a:solidFill>
                  <a:srgbClr val="000000"/>
                </a:solidFill>
                <a:effectLst/>
                <a:latin typeface="Roboto" panose="02000000000000000000" pitchFamily="2" charset="0"/>
                <a:ea typeface="Roboto" panose="02000000000000000000" pitchFamily="2" charset="0"/>
              </a:rPr>
              <a:t>, a to </a:t>
            </a:r>
            <a:r>
              <a:rPr lang="cs-CZ" sz="3200" b="1" i="0" dirty="0">
                <a:solidFill>
                  <a:srgbClr val="000000"/>
                </a:solidFill>
                <a:effectLst/>
                <a:latin typeface="Roboto" panose="02000000000000000000" pitchFamily="2" charset="0"/>
                <a:ea typeface="Roboto" panose="02000000000000000000" pitchFamily="2" charset="0"/>
              </a:rPr>
              <a:t>slovníkový</a:t>
            </a:r>
            <a:r>
              <a:rPr lang="cs-CZ" sz="3200" b="0" i="0" dirty="0">
                <a:solidFill>
                  <a:srgbClr val="000000"/>
                </a:solidFill>
                <a:effectLst/>
                <a:latin typeface="Roboto" panose="02000000000000000000" pitchFamily="2" charset="0"/>
                <a:ea typeface="Roboto" panose="02000000000000000000" pitchFamily="2" charset="0"/>
              </a:rPr>
              <a:t> (denotativní) a emocionální, </a:t>
            </a:r>
            <a:r>
              <a:rPr lang="cs-CZ" sz="3200" b="1" i="0" dirty="0">
                <a:solidFill>
                  <a:srgbClr val="000000"/>
                </a:solidFill>
                <a:effectLst/>
                <a:latin typeface="Roboto" panose="02000000000000000000" pitchFamily="2" charset="0"/>
                <a:ea typeface="Roboto" panose="02000000000000000000" pitchFamily="2" charset="0"/>
              </a:rPr>
              <a:t>osobní</a:t>
            </a:r>
            <a:r>
              <a:rPr lang="cs-CZ" sz="3200" b="0" i="0" dirty="0">
                <a:solidFill>
                  <a:srgbClr val="000000"/>
                </a:solidFill>
                <a:effectLst/>
                <a:latin typeface="Roboto" panose="02000000000000000000" pitchFamily="2" charset="0"/>
                <a:ea typeface="Roboto" panose="02000000000000000000" pitchFamily="2" charset="0"/>
              </a:rPr>
              <a:t> (</a:t>
            </a:r>
            <a:r>
              <a:rPr lang="cs-CZ" sz="3200" b="0" i="0" dirty="0" err="1">
                <a:solidFill>
                  <a:srgbClr val="000000"/>
                </a:solidFill>
                <a:effectLst/>
                <a:latin typeface="Roboto" panose="02000000000000000000" pitchFamily="2" charset="0"/>
                <a:ea typeface="Roboto" panose="02000000000000000000" pitchFamily="2" charset="0"/>
              </a:rPr>
              <a:t>konotativní</a:t>
            </a:r>
            <a:r>
              <a:rPr lang="cs-CZ" sz="3200" b="0" i="0" dirty="0">
                <a:solidFill>
                  <a:srgbClr val="000000"/>
                </a:solidFill>
                <a:effectLst/>
                <a:latin typeface="Roboto" panose="02000000000000000000" pitchFamily="2" charset="0"/>
                <a:ea typeface="Roboto" panose="02000000000000000000" pitchFamily="2" charset="0"/>
              </a:rPr>
              <a:t>). </a:t>
            </a:r>
          </a:p>
          <a:p>
            <a:r>
              <a:rPr lang="cs-CZ" sz="3200" b="0" i="0" dirty="0">
                <a:solidFill>
                  <a:srgbClr val="000000"/>
                </a:solidFill>
                <a:effectLst/>
                <a:latin typeface="Roboto" panose="02000000000000000000" pitchFamily="2" charset="0"/>
                <a:ea typeface="Roboto" panose="02000000000000000000" pitchFamily="2" charset="0"/>
              </a:rPr>
              <a:t>To způsobuje různou dešifraci a potažmo také vznik nedorozumění. </a:t>
            </a:r>
          </a:p>
          <a:p>
            <a:r>
              <a:rPr lang="cs-CZ" sz="3200" b="0" i="0" dirty="0">
                <a:solidFill>
                  <a:srgbClr val="000000"/>
                </a:solidFill>
                <a:effectLst/>
                <a:latin typeface="Roboto" panose="02000000000000000000" pitchFamily="2" charset="0"/>
                <a:ea typeface="Roboto" panose="02000000000000000000" pitchFamily="2" charset="0"/>
              </a:rPr>
              <a:t>Každý jazykový znak má svůj obsah, formu a myšlenku.</a:t>
            </a:r>
            <a:endParaRPr lang="cs-CZ" sz="32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545103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FED575B7-25EE-607F-4A64-D2C37370FB2F}"/>
              </a:ext>
            </a:extLst>
          </p:cNvPr>
          <p:cNvSpPr>
            <a:spLocks noGrp="1"/>
          </p:cNvSpPr>
          <p:nvPr>
            <p:ph type="ftr" sz="quarter" idx="11"/>
          </p:nvPr>
        </p:nvSpPr>
        <p:spPr/>
        <p:txBody>
          <a:bodyPr/>
          <a:lstStyle/>
          <a:p>
            <a:endParaRPr lang="cs-CZ"/>
          </a:p>
        </p:txBody>
      </p:sp>
      <p:sp>
        <p:nvSpPr>
          <p:cNvPr id="3" name="Zástupný symbol pro číslo snímku 2">
            <a:extLst>
              <a:ext uri="{FF2B5EF4-FFF2-40B4-BE49-F238E27FC236}">
                <a16:creationId xmlns:a16="http://schemas.microsoft.com/office/drawing/2014/main" id="{FB782321-AEBE-D579-1383-8ACBCED2DF32}"/>
              </a:ext>
            </a:extLst>
          </p:cNvPr>
          <p:cNvSpPr>
            <a:spLocks noGrp="1"/>
          </p:cNvSpPr>
          <p:nvPr>
            <p:ph type="sldNum" sz="quarter" idx="12"/>
          </p:nvPr>
        </p:nvSpPr>
        <p:spPr/>
        <p:txBody>
          <a:bodyPr/>
          <a:lstStyle/>
          <a:p>
            <a:fld id="{789B0A88-CBF1-4A65-9018-C7FEF8242273}" type="slidenum">
              <a:rPr lang="cs-CZ" smtClean="0"/>
              <a:t>15</a:t>
            </a:fld>
            <a:endParaRPr lang="cs-CZ"/>
          </a:p>
        </p:txBody>
      </p:sp>
      <p:sp>
        <p:nvSpPr>
          <p:cNvPr id="5" name="TextovéPole 4">
            <a:extLst>
              <a:ext uri="{FF2B5EF4-FFF2-40B4-BE49-F238E27FC236}">
                <a16:creationId xmlns:a16="http://schemas.microsoft.com/office/drawing/2014/main" id="{5D9195E0-2DDE-F0C1-F5D1-9EB3FC6BD402}"/>
              </a:ext>
            </a:extLst>
          </p:cNvPr>
          <p:cNvSpPr txBox="1"/>
          <p:nvPr/>
        </p:nvSpPr>
        <p:spPr>
          <a:xfrm>
            <a:off x="425002" y="618187"/>
            <a:ext cx="11359167" cy="3970318"/>
          </a:xfrm>
          <a:prstGeom prst="rect">
            <a:avLst/>
          </a:prstGeom>
          <a:noFill/>
        </p:spPr>
        <p:txBody>
          <a:bodyPr wrap="square">
            <a:spAutoFit/>
          </a:bodyPr>
          <a:lstStyle/>
          <a:p>
            <a:r>
              <a:rPr lang="cs-CZ" sz="3600" b="0" i="0" dirty="0">
                <a:solidFill>
                  <a:srgbClr val="000000"/>
                </a:solidFill>
                <a:effectLst/>
                <a:latin typeface="Roboto" panose="02000000000000000000" pitchFamily="2" charset="0"/>
                <a:ea typeface="Roboto" panose="02000000000000000000" pitchFamily="2" charset="0"/>
              </a:rPr>
              <a:t>Hlavní </a:t>
            </a:r>
            <a:r>
              <a:rPr lang="cs-CZ" sz="3600" b="1" i="0" dirty="0">
                <a:solidFill>
                  <a:srgbClr val="000000"/>
                </a:solidFill>
                <a:effectLst/>
                <a:latin typeface="Roboto" panose="02000000000000000000" pitchFamily="2" charset="0"/>
                <a:ea typeface="Roboto" panose="02000000000000000000" pitchFamily="2" charset="0"/>
              </a:rPr>
              <a:t>podmínkou kvalitní verbální komunikace</a:t>
            </a:r>
            <a:r>
              <a:rPr lang="cs-CZ" sz="3600" b="0" i="0" dirty="0">
                <a:solidFill>
                  <a:srgbClr val="000000"/>
                </a:solidFill>
                <a:effectLst/>
                <a:latin typeface="Roboto" panose="02000000000000000000" pitchFamily="2" charset="0"/>
                <a:ea typeface="Roboto" panose="02000000000000000000" pitchFamily="2" charset="0"/>
              </a:rPr>
              <a:t> </a:t>
            </a:r>
            <a:br>
              <a:rPr lang="cs-CZ" sz="3600" b="0" i="0" dirty="0">
                <a:solidFill>
                  <a:srgbClr val="000000"/>
                </a:solidFill>
                <a:effectLst/>
                <a:latin typeface="Roboto" panose="02000000000000000000" pitchFamily="2" charset="0"/>
                <a:ea typeface="Roboto" panose="02000000000000000000" pitchFamily="2" charset="0"/>
              </a:rPr>
            </a:br>
            <a:r>
              <a:rPr lang="cs-CZ" sz="3600" b="0" i="0" dirty="0">
                <a:solidFill>
                  <a:srgbClr val="000000"/>
                </a:solidFill>
                <a:effectLst/>
                <a:latin typeface="Roboto" panose="02000000000000000000" pitchFamily="2" charset="0"/>
                <a:ea typeface="Roboto" panose="02000000000000000000" pitchFamily="2" charset="0"/>
              </a:rPr>
              <a:t>je znalost jazyka, ve kterém probíhá. </a:t>
            </a:r>
          </a:p>
          <a:p>
            <a:r>
              <a:rPr lang="cs-CZ" sz="3600" b="0" i="0" dirty="0">
                <a:solidFill>
                  <a:srgbClr val="000000"/>
                </a:solidFill>
                <a:effectLst/>
                <a:latin typeface="Roboto" panose="02000000000000000000" pitchFamily="2" charset="0"/>
                <a:ea typeface="Roboto" panose="02000000000000000000" pitchFamily="2" charset="0"/>
              </a:rPr>
              <a:t>Mezi další patří umění vyhnout se chybám, které komunikaci velmi často doprovázejí, bohužel k její škodě. </a:t>
            </a:r>
          </a:p>
          <a:p>
            <a:r>
              <a:rPr lang="cs-CZ" sz="3600" b="0" i="0" dirty="0">
                <a:solidFill>
                  <a:srgbClr val="000000"/>
                </a:solidFill>
                <a:effectLst/>
                <a:latin typeface="Roboto" panose="02000000000000000000" pitchFamily="2" charset="0"/>
                <a:ea typeface="Roboto" panose="02000000000000000000" pitchFamily="2" charset="0"/>
              </a:rPr>
              <a:t>Můžeme je dělit na chyby ze strany příjemce a chyby ze strany výdejce informace.</a:t>
            </a:r>
            <a:endParaRPr lang="cs-CZ" sz="36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506360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40AFD1F9-634F-B031-E27B-B45C9CBAA927}"/>
              </a:ext>
            </a:extLst>
          </p:cNvPr>
          <p:cNvSpPr>
            <a:spLocks noGrp="1"/>
          </p:cNvSpPr>
          <p:nvPr>
            <p:ph type="ftr" sz="quarter" idx="11"/>
          </p:nvPr>
        </p:nvSpPr>
        <p:spPr/>
        <p:txBody>
          <a:bodyPr/>
          <a:lstStyle/>
          <a:p>
            <a:endParaRPr lang="cs-CZ"/>
          </a:p>
        </p:txBody>
      </p:sp>
      <p:sp>
        <p:nvSpPr>
          <p:cNvPr id="3" name="Zástupný symbol pro číslo snímku 2">
            <a:extLst>
              <a:ext uri="{FF2B5EF4-FFF2-40B4-BE49-F238E27FC236}">
                <a16:creationId xmlns:a16="http://schemas.microsoft.com/office/drawing/2014/main" id="{D9333D3D-235F-A66C-0042-5DD627745D08}"/>
              </a:ext>
            </a:extLst>
          </p:cNvPr>
          <p:cNvSpPr>
            <a:spLocks noGrp="1"/>
          </p:cNvSpPr>
          <p:nvPr>
            <p:ph type="sldNum" sz="quarter" idx="12"/>
          </p:nvPr>
        </p:nvSpPr>
        <p:spPr/>
        <p:txBody>
          <a:bodyPr/>
          <a:lstStyle/>
          <a:p>
            <a:fld id="{789B0A88-CBF1-4A65-9018-C7FEF8242273}" type="slidenum">
              <a:rPr lang="cs-CZ" smtClean="0"/>
              <a:t>16</a:t>
            </a:fld>
            <a:endParaRPr lang="cs-CZ"/>
          </a:p>
        </p:txBody>
      </p:sp>
      <p:sp>
        <p:nvSpPr>
          <p:cNvPr id="5" name="TextovéPole 4">
            <a:extLst>
              <a:ext uri="{FF2B5EF4-FFF2-40B4-BE49-F238E27FC236}">
                <a16:creationId xmlns:a16="http://schemas.microsoft.com/office/drawing/2014/main" id="{16DB5960-AE19-E1F6-ABAF-0083A3B770B0}"/>
              </a:ext>
            </a:extLst>
          </p:cNvPr>
          <p:cNvSpPr txBox="1"/>
          <p:nvPr/>
        </p:nvSpPr>
        <p:spPr>
          <a:xfrm>
            <a:off x="167425" y="540913"/>
            <a:ext cx="11475076" cy="5940088"/>
          </a:xfrm>
          <a:prstGeom prst="rect">
            <a:avLst/>
          </a:prstGeom>
          <a:noFill/>
        </p:spPr>
        <p:txBody>
          <a:bodyPr wrap="square">
            <a:spAutoFit/>
          </a:bodyPr>
          <a:lstStyle/>
          <a:p>
            <a:pPr algn="l"/>
            <a:r>
              <a:rPr lang="pl-PL" sz="3200" i="0" u="sng" strike="noStrike" dirty="0">
                <a:effectLst/>
                <a:latin typeface="Roboto" panose="02000000000000000000" pitchFamily="2" charset="0"/>
                <a:ea typeface="Roboto" panose="02000000000000000000" pitchFamily="2" charset="0"/>
                <a:hlinkClick r:id="rId2">
                  <a:extLst>
                    <a:ext uri="{A12FA001-AC4F-418D-AE19-62706E023703}">
                      <ahyp:hlinkClr xmlns:ahyp="http://schemas.microsoft.com/office/drawing/2018/hyperlinkcolor" val="tx"/>
                    </a:ext>
                  </a:extLst>
                </a:hlinkClick>
              </a:rPr>
              <a:t>Chyby ze strany výdejce informace</a:t>
            </a:r>
            <a:r>
              <a:rPr lang="pl-PL" sz="3200" i="0" u="sng" strike="noStrike" dirty="0">
                <a:effectLst/>
                <a:latin typeface="Roboto" panose="02000000000000000000" pitchFamily="2" charset="0"/>
                <a:ea typeface="Roboto" panose="02000000000000000000" pitchFamily="2" charset="0"/>
              </a:rPr>
              <a:t>:</a:t>
            </a:r>
          </a:p>
          <a:p>
            <a:pPr algn="l"/>
            <a:endParaRPr lang="pl-PL" sz="3200" i="0" u="sng" strike="noStrike" dirty="0">
              <a:effectLst/>
              <a:latin typeface="Roboto" panose="02000000000000000000" pitchFamily="2" charset="0"/>
              <a:ea typeface="Roboto" panose="02000000000000000000" pitchFamily="2" charset="0"/>
            </a:endParaRPr>
          </a:p>
          <a:p>
            <a:r>
              <a:rPr lang="cs-CZ" sz="3200" b="0" i="0" dirty="0">
                <a:solidFill>
                  <a:srgbClr val="000000"/>
                </a:solidFill>
                <a:effectLst/>
                <a:latin typeface="Roboto" panose="02000000000000000000" pitchFamily="2" charset="0"/>
                <a:ea typeface="Roboto" panose="02000000000000000000" pitchFamily="2" charset="0"/>
              </a:rPr>
              <a:t>- nesrozumitelně vyjádřené myšlenky (příliš neurčitě formulovaná tvrzení);</a:t>
            </a:r>
            <a:endParaRPr lang="pl-PL" sz="3200" b="0" i="0" u="none" strike="noStrike" dirty="0">
              <a:solidFill>
                <a:srgbClr val="8E0024"/>
              </a:solidFill>
              <a:effectLst/>
              <a:latin typeface="Roboto" panose="02000000000000000000" pitchFamily="2" charset="0"/>
              <a:ea typeface="Roboto" panose="02000000000000000000" pitchFamily="2" charset="0"/>
            </a:endParaRPr>
          </a:p>
          <a:p>
            <a:pPr algn="l"/>
            <a:r>
              <a:rPr lang="cs-CZ" sz="3200" dirty="0">
                <a:solidFill>
                  <a:srgbClr val="000000"/>
                </a:solidFill>
                <a:latin typeface="Roboto" panose="02000000000000000000" pitchFamily="2" charset="0"/>
                <a:ea typeface="Roboto" panose="02000000000000000000" pitchFamily="2" charset="0"/>
              </a:rPr>
              <a:t>-</a:t>
            </a:r>
            <a:r>
              <a:rPr lang="cs-CZ" sz="3200" b="0" i="0" dirty="0">
                <a:solidFill>
                  <a:srgbClr val="000000"/>
                </a:solidFill>
                <a:effectLst/>
                <a:latin typeface="Roboto" panose="02000000000000000000" pitchFamily="2" charset="0"/>
                <a:ea typeface="Roboto" panose="02000000000000000000" pitchFamily="2" charset="0"/>
              </a:rPr>
              <a:t> používání slov, kterým příjemce informace nerozumí (podnikové zkratky, nadměrné používání cizích slov);</a:t>
            </a:r>
          </a:p>
          <a:p>
            <a:pPr algn="l"/>
            <a:r>
              <a:rPr lang="cs-CZ" sz="3200" dirty="0">
                <a:solidFill>
                  <a:srgbClr val="000000"/>
                </a:solidFill>
                <a:latin typeface="Roboto" panose="02000000000000000000" pitchFamily="2" charset="0"/>
                <a:ea typeface="Roboto" panose="02000000000000000000" pitchFamily="2" charset="0"/>
              </a:rPr>
              <a:t>- </a:t>
            </a:r>
            <a:r>
              <a:rPr lang="cs-CZ" sz="3200" b="0" i="0" dirty="0">
                <a:solidFill>
                  <a:srgbClr val="000000"/>
                </a:solidFill>
                <a:effectLst/>
                <a:latin typeface="Roboto" panose="02000000000000000000" pitchFamily="2" charset="0"/>
                <a:ea typeface="Roboto" panose="02000000000000000000" pitchFamily="2" charset="0"/>
              </a:rPr>
              <a:t>používání mnohovýznamových slov nebo neurčitých výrazů;</a:t>
            </a:r>
          </a:p>
          <a:p>
            <a:pPr algn="l"/>
            <a:r>
              <a:rPr lang="cs-CZ" sz="3200" dirty="0">
                <a:solidFill>
                  <a:srgbClr val="000000"/>
                </a:solidFill>
                <a:latin typeface="Roboto" panose="02000000000000000000" pitchFamily="2" charset="0"/>
                <a:ea typeface="Roboto" panose="02000000000000000000" pitchFamily="2" charset="0"/>
              </a:rPr>
              <a:t>- </a:t>
            </a:r>
            <a:r>
              <a:rPr lang="cs-CZ" sz="3200" b="0" i="0" dirty="0">
                <a:solidFill>
                  <a:srgbClr val="000000"/>
                </a:solidFill>
                <a:effectLst/>
                <a:latin typeface="Roboto" panose="02000000000000000000" pitchFamily="2" charset="0"/>
                <a:ea typeface="Roboto" panose="02000000000000000000" pitchFamily="2" charset="0"/>
              </a:rPr>
              <a:t>nerespektování zpětné vazby;</a:t>
            </a:r>
          </a:p>
          <a:p>
            <a:pPr algn="l"/>
            <a:r>
              <a:rPr lang="cs-CZ" sz="3200" dirty="0">
                <a:solidFill>
                  <a:srgbClr val="000000"/>
                </a:solidFill>
                <a:latin typeface="Roboto" panose="02000000000000000000" pitchFamily="2" charset="0"/>
                <a:ea typeface="Roboto" panose="02000000000000000000" pitchFamily="2" charset="0"/>
              </a:rPr>
              <a:t>- </a:t>
            </a:r>
            <a:r>
              <a:rPr lang="cs-CZ" sz="3200" b="0" i="0" dirty="0">
                <a:solidFill>
                  <a:srgbClr val="000000"/>
                </a:solidFill>
                <a:effectLst/>
                <a:latin typeface="Roboto" panose="02000000000000000000" pitchFamily="2" charset="0"/>
                <a:ea typeface="Roboto" panose="02000000000000000000" pitchFamily="2" charset="0"/>
              </a:rPr>
              <a:t>nesoulad mezi verbální a neverbální informací;</a:t>
            </a:r>
          </a:p>
          <a:p>
            <a:pPr algn="l"/>
            <a:r>
              <a:rPr lang="cs-CZ" sz="3200" dirty="0">
                <a:solidFill>
                  <a:srgbClr val="000000"/>
                </a:solidFill>
                <a:latin typeface="Roboto" panose="02000000000000000000" pitchFamily="2" charset="0"/>
                <a:ea typeface="Roboto" panose="02000000000000000000" pitchFamily="2" charset="0"/>
              </a:rPr>
              <a:t>- </a:t>
            </a:r>
            <a:r>
              <a:rPr lang="cs-CZ" sz="3200" b="0" i="0" dirty="0">
                <a:solidFill>
                  <a:srgbClr val="000000"/>
                </a:solidFill>
                <a:effectLst/>
                <a:latin typeface="Roboto" panose="02000000000000000000" pitchFamily="2" charset="0"/>
                <a:ea typeface="Roboto" panose="02000000000000000000" pitchFamily="2" charset="0"/>
              </a:rPr>
              <a:t>bílý šum (znehodnocení informací zaviněné technickými prostředky).</a:t>
            </a:r>
          </a:p>
          <a:p>
            <a:pPr algn="l"/>
            <a:endParaRPr lang="pl-PL" sz="2800" b="0" i="0" dirty="0">
              <a:solidFill>
                <a:srgbClr val="FF809C"/>
              </a:solidFill>
              <a:effectLst/>
              <a:latin typeface="verdana" panose="020B0604030504040204" pitchFamily="34" charset="0"/>
            </a:endParaRPr>
          </a:p>
        </p:txBody>
      </p:sp>
    </p:spTree>
    <p:extLst>
      <p:ext uri="{BB962C8B-B14F-4D97-AF65-F5344CB8AC3E}">
        <p14:creationId xmlns:p14="http://schemas.microsoft.com/office/powerpoint/2010/main" val="2521022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0798473-52CC-CB1C-054B-A34D68189CAC}"/>
              </a:ext>
            </a:extLst>
          </p:cNvPr>
          <p:cNvSpPr>
            <a:spLocks noGrp="1"/>
          </p:cNvSpPr>
          <p:nvPr>
            <p:ph type="ftr" sz="quarter" idx="11"/>
          </p:nvPr>
        </p:nvSpPr>
        <p:spPr/>
        <p:txBody>
          <a:bodyPr/>
          <a:lstStyle/>
          <a:p>
            <a:endParaRPr lang="cs-CZ"/>
          </a:p>
        </p:txBody>
      </p:sp>
      <p:sp>
        <p:nvSpPr>
          <p:cNvPr id="3" name="Zástupný symbol pro číslo snímku 2">
            <a:extLst>
              <a:ext uri="{FF2B5EF4-FFF2-40B4-BE49-F238E27FC236}">
                <a16:creationId xmlns:a16="http://schemas.microsoft.com/office/drawing/2014/main" id="{C943DBEB-6777-E3C8-1D54-82109A39807E}"/>
              </a:ext>
            </a:extLst>
          </p:cNvPr>
          <p:cNvSpPr>
            <a:spLocks noGrp="1"/>
          </p:cNvSpPr>
          <p:nvPr>
            <p:ph type="sldNum" sz="quarter" idx="12"/>
          </p:nvPr>
        </p:nvSpPr>
        <p:spPr/>
        <p:txBody>
          <a:bodyPr/>
          <a:lstStyle/>
          <a:p>
            <a:fld id="{789B0A88-CBF1-4A65-9018-C7FEF8242273}" type="slidenum">
              <a:rPr lang="cs-CZ" smtClean="0"/>
              <a:t>17</a:t>
            </a:fld>
            <a:endParaRPr lang="cs-CZ"/>
          </a:p>
        </p:txBody>
      </p:sp>
      <p:sp>
        <p:nvSpPr>
          <p:cNvPr id="5" name="TextovéPole 4">
            <a:extLst>
              <a:ext uri="{FF2B5EF4-FFF2-40B4-BE49-F238E27FC236}">
                <a16:creationId xmlns:a16="http://schemas.microsoft.com/office/drawing/2014/main" id="{9B40F170-4EA2-4689-A2E6-5948CC2019C8}"/>
              </a:ext>
            </a:extLst>
          </p:cNvPr>
          <p:cNvSpPr txBox="1"/>
          <p:nvPr/>
        </p:nvSpPr>
        <p:spPr>
          <a:xfrm>
            <a:off x="450761" y="386367"/>
            <a:ext cx="8696458" cy="3139321"/>
          </a:xfrm>
          <a:prstGeom prst="rect">
            <a:avLst/>
          </a:prstGeom>
          <a:noFill/>
        </p:spPr>
        <p:txBody>
          <a:bodyPr wrap="square">
            <a:spAutoFit/>
          </a:bodyPr>
          <a:lstStyle/>
          <a:p>
            <a:pPr algn="l"/>
            <a:r>
              <a:rPr lang="pl-PL" sz="3600" b="0" i="0" u="none" strike="noStrike" dirty="0">
                <a:effectLst/>
                <a:latin typeface="Roboto" panose="02000000000000000000" pitchFamily="2" charset="0"/>
                <a:ea typeface="Roboto" panose="02000000000000000000" pitchFamily="2" charset="0"/>
                <a:hlinkClick r:id="rId2">
                  <a:extLst>
                    <a:ext uri="{A12FA001-AC4F-418D-AE19-62706E023703}">
                      <ahyp:hlinkClr xmlns:ahyp="http://schemas.microsoft.com/office/drawing/2018/hyperlinkcolor" val="tx"/>
                    </a:ext>
                  </a:extLst>
                </a:hlinkClick>
              </a:rPr>
              <a:t>Chyby ze strany příjemce informace</a:t>
            </a:r>
            <a:endParaRPr lang="pl-PL" sz="3600" b="0" i="0" u="none" strike="noStrike" dirty="0">
              <a:effectLst/>
              <a:latin typeface="Roboto" panose="02000000000000000000" pitchFamily="2" charset="0"/>
              <a:ea typeface="Roboto" panose="02000000000000000000" pitchFamily="2" charset="0"/>
            </a:endParaRPr>
          </a:p>
          <a:p>
            <a:pPr algn="l"/>
            <a:endParaRPr lang="pl-PL" sz="3600" dirty="0">
              <a:latin typeface="Roboto" panose="02000000000000000000" pitchFamily="2" charset="0"/>
              <a:ea typeface="Roboto" panose="02000000000000000000" pitchFamily="2" charset="0"/>
            </a:endParaRPr>
          </a:p>
          <a:p>
            <a:pPr algn="l"/>
            <a:r>
              <a:rPr lang="cs-CZ" sz="3600" b="0" i="0" dirty="0">
                <a:effectLst/>
                <a:latin typeface="Roboto" panose="02000000000000000000" pitchFamily="2" charset="0"/>
                <a:ea typeface="Roboto" panose="02000000000000000000" pitchFamily="2" charset="0"/>
              </a:rPr>
              <a:t>- nepozornost či nezájem;</a:t>
            </a:r>
          </a:p>
          <a:p>
            <a:pPr algn="l"/>
            <a:r>
              <a:rPr lang="cs-CZ" sz="3600" dirty="0">
                <a:latin typeface="Roboto" panose="02000000000000000000" pitchFamily="2" charset="0"/>
                <a:ea typeface="Roboto" panose="02000000000000000000" pitchFamily="2" charset="0"/>
              </a:rPr>
              <a:t>- n</a:t>
            </a:r>
            <a:r>
              <a:rPr lang="cs-CZ" sz="3600" b="0" i="0" dirty="0">
                <a:effectLst/>
                <a:latin typeface="Roboto" panose="02000000000000000000" pitchFamily="2" charset="0"/>
                <a:ea typeface="Roboto" panose="02000000000000000000" pitchFamily="2" charset="0"/>
              </a:rPr>
              <a:t>emoc (porucha vnímání…);</a:t>
            </a:r>
          </a:p>
          <a:p>
            <a:pPr algn="l"/>
            <a:r>
              <a:rPr lang="cs-CZ" sz="3600" dirty="0">
                <a:latin typeface="Roboto" panose="02000000000000000000" pitchFamily="2" charset="0"/>
                <a:ea typeface="Roboto" panose="02000000000000000000" pitchFamily="2" charset="0"/>
              </a:rPr>
              <a:t>- </a:t>
            </a:r>
            <a:r>
              <a:rPr lang="cs-CZ" sz="3600" b="0" i="0" dirty="0">
                <a:effectLst/>
                <a:latin typeface="Roboto" panose="02000000000000000000" pitchFamily="2" charset="0"/>
                <a:ea typeface="Roboto" panose="02000000000000000000" pitchFamily="2" charset="0"/>
              </a:rPr>
              <a:t>citové předsudky příjemce ke sdělení.</a:t>
            </a:r>
          </a:p>
          <a:p>
            <a:pPr algn="l"/>
            <a:endParaRPr lang="pl-PL" b="0" i="0" dirty="0">
              <a:solidFill>
                <a:srgbClr val="FF809C"/>
              </a:solidFill>
              <a:effectLst/>
              <a:latin typeface="verdana" panose="020B0604030504040204" pitchFamily="34" charset="0"/>
            </a:endParaRPr>
          </a:p>
        </p:txBody>
      </p:sp>
    </p:spTree>
    <p:extLst>
      <p:ext uri="{BB962C8B-B14F-4D97-AF65-F5344CB8AC3E}">
        <p14:creationId xmlns:p14="http://schemas.microsoft.com/office/powerpoint/2010/main" val="2426568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72FF92C-37A3-AC78-F57D-C82DCB737F6C}"/>
              </a:ext>
            </a:extLst>
          </p:cNvPr>
          <p:cNvSpPr>
            <a:spLocks noGrp="1"/>
          </p:cNvSpPr>
          <p:nvPr>
            <p:ph type="ftr" sz="quarter" idx="11"/>
          </p:nvPr>
        </p:nvSpPr>
        <p:spPr/>
        <p:txBody>
          <a:bodyPr/>
          <a:lstStyle/>
          <a:p>
            <a:endParaRPr lang="cs-CZ"/>
          </a:p>
        </p:txBody>
      </p:sp>
      <p:sp>
        <p:nvSpPr>
          <p:cNvPr id="3" name="Zástupný symbol pro číslo snímku 2">
            <a:extLst>
              <a:ext uri="{FF2B5EF4-FFF2-40B4-BE49-F238E27FC236}">
                <a16:creationId xmlns:a16="http://schemas.microsoft.com/office/drawing/2014/main" id="{22BCBCB0-D077-0B47-1910-C768B6EE0B95}"/>
              </a:ext>
            </a:extLst>
          </p:cNvPr>
          <p:cNvSpPr>
            <a:spLocks noGrp="1"/>
          </p:cNvSpPr>
          <p:nvPr>
            <p:ph type="sldNum" sz="quarter" idx="12"/>
          </p:nvPr>
        </p:nvSpPr>
        <p:spPr/>
        <p:txBody>
          <a:bodyPr/>
          <a:lstStyle/>
          <a:p>
            <a:fld id="{789B0A88-CBF1-4A65-9018-C7FEF8242273}" type="slidenum">
              <a:rPr lang="cs-CZ" smtClean="0"/>
              <a:t>18</a:t>
            </a:fld>
            <a:endParaRPr lang="cs-CZ"/>
          </a:p>
        </p:txBody>
      </p:sp>
      <p:sp>
        <p:nvSpPr>
          <p:cNvPr id="5" name="TextovéPole 4">
            <a:extLst>
              <a:ext uri="{FF2B5EF4-FFF2-40B4-BE49-F238E27FC236}">
                <a16:creationId xmlns:a16="http://schemas.microsoft.com/office/drawing/2014/main" id="{B88F440F-6311-D51C-6DE6-BCF062E0CED1}"/>
              </a:ext>
            </a:extLst>
          </p:cNvPr>
          <p:cNvSpPr txBox="1"/>
          <p:nvPr/>
        </p:nvSpPr>
        <p:spPr>
          <a:xfrm>
            <a:off x="180305" y="136525"/>
            <a:ext cx="11758410" cy="5509200"/>
          </a:xfrm>
          <a:prstGeom prst="rect">
            <a:avLst/>
          </a:prstGeom>
          <a:noFill/>
        </p:spPr>
        <p:txBody>
          <a:bodyPr wrap="square">
            <a:spAutoFit/>
          </a:bodyPr>
          <a:lstStyle/>
          <a:p>
            <a:pPr algn="just"/>
            <a:r>
              <a:rPr lang="cs-CZ" sz="3200" b="0" i="0" dirty="0">
                <a:solidFill>
                  <a:srgbClr val="000000"/>
                </a:solidFill>
                <a:effectLst/>
                <a:latin typeface="Roboto" panose="02000000000000000000" pitchFamily="2" charset="0"/>
                <a:ea typeface="Roboto" panose="02000000000000000000" pitchFamily="2" charset="0"/>
              </a:rPr>
              <a:t>Výše uvedené chyby jsou sice časté, ale lze se jich vyvarovat, </a:t>
            </a:r>
            <a:br>
              <a:rPr lang="cs-CZ" sz="3200" b="0" i="0" dirty="0">
                <a:solidFill>
                  <a:srgbClr val="000000"/>
                </a:solidFill>
                <a:effectLst/>
                <a:latin typeface="Roboto" panose="02000000000000000000" pitchFamily="2" charset="0"/>
                <a:ea typeface="Roboto" panose="02000000000000000000" pitchFamily="2" charset="0"/>
              </a:rPr>
            </a:br>
            <a:r>
              <a:rPr lang="cs-CZ" sz="3200" b="0" i="0" dirty="0">
                <a:solidFill>
                  <a:srgbClr val="000000"/>
                </a:solidFill>
                <a:effectLst/>
                <a:latin typeface="Roboto" panose="02000000000000000000" pitchFamily="2" charset="0"/>
                <a:ea typeface="Roboto" panose="02000000000000000000" pitchFamily="2" charset="0"/>
              </a:rPr>
              <a:t>za pomoci určitých </a:t>
            </a:r>
            <a:r>
              <a:rPr lang="cs-CZ" sz="3200" b="1" i="0" dirty="0">
                <a:solidFill>
                  <a:srgbClr val="000000"/>
                </a:solidFill>
                <a:effectLst/>
                <a:latin typeface="Roboto" panose="02000000000000000000" pitchFamily="2" charset="0"/>
                <a:ea typeface="Roboto" panose="02000000000000000000" pitchFamily="2" charset="0"/>
              </a:rPr>
              <a:t>opatření</a:t>
            </a:r>
            <a:r>
              <a:rPr lang="cs-CZ" sz="3200" dirty="0">
                <a:solidFill>
                  <a:srgbClr val="000000"/>
                </a:solidFill>
                <a:latin typeface="Roboto" panose="02000000000000000000" pitchFamily="2" charset="0"/>
                <a:ea typeface="Roboto" panose="02000000000000000000" pitchFamily="2" charset="0"/>
              </a:rPr>
              <a:t>:</a:t>
            </a:r>
            <a:r>
              <a:rPr lang="cs-CZ" sz="3200" b="0" i="0" dirty="0">
                <a:solidFill>
                  <a:srgbClr val="000000"/>
                </a:solidFill>
                <a:effectLst/>
                <a:latin typeface="Roboto" panose="02000000000000000000" pitchFamily="2" charset="0"/>
                <a:ea typeface="Roboto" panose="02000000000000000000" pitchFamily="2" charset="0"/>
              </a:rPr>
              <a:t> </a:t>
            </a:r>
          </a:p>
          <a:p>
            <a:pPr marL="457200" indent="-457200" algn="just">
              <a:buFontTx/>
              <a:buChar char="-"/>
            </a:pPr>
            <a:r>
              <a:rPr lang="cs-CZ" sz="3200" b="1" i="0" dirty="0">
                <a:solidFill>
                  <a:srgbClr val="000000"/>
                </a:solidFill>
                <a:effectLst/>
                <a:latin typeface="Roboto" panose="02000000000000000000" pitchFamily="2" charset="0"/>
                <a:ea typeface="Roboto" panose="02000000000000000000" pitchFamily="2" charset="0"/>
              </a:rPr>
              <a:t>redundance</a:t>
            </a:r>
            <a:r>
              <a:rPr lang="cs-CZ" sz="3200" b="0" i="0" dirty="0">
                <a:solidFill>
                  <a:srgbClr val="000000"/>
                </a:solidFill>
                <a:effectLst/>
                <a:latin typeface="Roboto" panose="02000000000000000000" pitchFamily="2" charset="0"/>
                <a:ea typeface="Roboto" panose="02000000000000000000" pitchFamily="2" charset="0"/>
              </a:rPr>
              <a:t>, neboli nadbytečnost, kdy totéž říkáme jinak, </a:t>
            </a:r>
            <a:br>
              <a:rPr lang="cs-CZ" sz="3200" b="0" i="0" dirty="0">
                <a:solidFill>
                  <a:srgbClr val="000000"/>
                </a:solidFill>
                <a:effectLst/>
                <a:latin typeface="Roboto" panose="02000000000000000000" pitchFamily="2" charset="0"/>
                <a:ea typeface="Roboto" panose="02000000000000000000" pitchFamily="2" charset="0"/>
              </a:rPr>
            </a:br>
            <a:r>
              <a:rPr lang="cs-CZ" sz="3200" b="0" i="0" dirty="0">
                <a:solidFill>
                  <a:srgbClr val="000000"/>
                </a:solidFill>
                <a:effectLst/>
                <a:latin typeface="Roboto" panose="02000000000000000000" pitchFamily="2" charset="0"/>
                <a:ea typeface="Roboto" panose="02000000000000000000" pitchFamily="2" charset="0"/>
              </a:rPr>
              <a:t>z jiného pohledu; </a:t>
            </a:r>
          </a:p>
          <a:p>
            <a:pPr marL="457200" indent="-457200" algn="just">
              <a:buFontTx/>
              <a:buChar char="-"/>
            </a:pPr>
            <a:r>
              <a:rPr lang="cs-CZ" sz="3200" b="0" i="0" dirty="0">
                <a:solidFill>
                  <a:srgbClr val="000000"/>
                </a:solidFill>
                <a:effectLst/>
                <a:latin typeface="Roboto" panose="02000000000000000000" pitchFamily="2" charset="0"/>
                <a:ea typeface="Roboto" panose="02000000000000000000" pitchFamily="2" charset="0"/>
              </a:rPr>
              <a:t>chyb se také vyvarujeme, budeme-li respektovat </a:t>
            </a:r>
            <a:r>
              <a:rPr lang="cs-CZ" sz="3200" b="1" i="0" dirty="0">
                <a:solidFill>
                  <a:srgbClr val="000000"/>
                </a:solidFill>
                <a:effectLst/>
                <a:latin typeface="Roboto" panose="02000000000000000000" pitchFamily="2" charset="0"/>
                <a:ea typeface="Roboto" panose="02000000000000000000" pitchFamily="2" charset="0"/>
              </a:rPr>
              <a:t>kontext</a:t>
            </a:r>
            <a:r>
              <a:rPr lang="cs-CZ" sz="3200" b="0" i="0" dirty="0">
                <a:solidFill>
                  <a:srgbClr val="000000"/>
                </a:solidFill>
                <a:effectLst/>
                <a:latin typeface="Roboto" panose="02000000000000000000" pitchFamily="2" charset="0"/>
                <a:ea typeface="Roboto" panose="02000000000000000000" pitchFamily="2" charset="0"/>
              </a:rPr>
              <a:t>;</a:t>
            </a:r>
          </a:p>
          <a:p>
            <a:pPr marL="457200" indent="-457200" algn="just">
              <a:buFontTx/>
              <a:buChar char="-"/>
            </a:pPr>
            <a:r>
              <a:rPr lang="cs-CZ" sz="3200" b="0" i="0" dirty="0">
                <a:solidFill>
                  <a:srgbClr val="000000"/>
                </a:solidFill>
                <a:effectLst/>
                <a:latin typeface="Roboto" panose="02000000000000000000" pitchFamily="2" charset="0"/>
                <a:ea typeface="Roboto" panose="02000000000000000000" pitchFamily="2" charset="0"/>
              </a:rPr>
              <a:t>je nutné zajistit si potřebnou pozornost a adekvátní zpětnou vazbu a uvést do souladu všechny složky komunikace;</a:t>
            </a:r>
          </a:p>
          <a:p>
            <a:pPr algn="just"/>
            <a:r>
              <a:rPr lang="cs-CZ" sz="3200" b="1" i="0" dirty="0">
                <a:solidFill>
                  <a:srgbClr val="000000"/>
                </a:solidFill>
                <a:effectLst/>
                <a:latin typeface="Roboto" panose="02000000000000000000" pitchFamily="2" charset="0"/>
                <a:ea typeface="Roboto" panose="02000000000000000000" pitchFamily="2" charset="0"/>
              </a:rPr>
              <a:t>- za neporozumění odpovídá</a:t>
            </a:r>
            <a:r>
              <a:rPr lang="cs-CZ" sz="3200" b="0" i="0" dirty="0">
                <a:solidFill>
                  <a:srgbClr val="000000"/>
                </a:solidFill>
                <a:effectLst/>
                <a:latin typeface="Roboto" panose="02000000000000000000" pitchFamily="2" charset="0"/>
                <a:ea typeface="Roboto" panose="02000000000000000000" pitchFamily="2" charset="0"/>
              </a:rPr>
              <a:t> vždy ten, kdo informaci podává.</a:t>
            </a:r>
          </a:p>
          <a:p>
            <a:pPr algn="just"/>
            <a:r>
              <a:rPr lang="cs-CZ" sz="3200" b="0" i="0" dirty="0">
                <a:solidFill>
                  <a:srgbClr val="000000"/>
                </a:solidFill>
                <a:effectLst/>
                <a:latin typeface="Roboto" panose="02000000000000000000" pitchFamily="2" charset="0"/>
                <a:ea typeface="Roboto" panose="02000000000000000000" pitchFamily="2" charset="0"/>
              </a:rPr>
              <a:t>Nemělo by se zapomínat na to, že nezáleží pouze na tom, </a:t>
            </a:r>
            <a:br>
              <a:rPr lang="cs-CZ" sz="3200" b="0" i="0" dirty="0">
                <a:solidFill>
                  <a:srgbClr val="000000"/>
                </a:solidFill>
                <a:effectLst/>
                <a:latin typeface="Roboto" panose="02000000000000000000" pitchFamily="2" charset="0"/>
                <a:ea typeface="Roboto" panose="02000000000000000000" pitchFamily="2" charset="0"/>
              </a:rPr>
            </a:br>
            <a:r>
              <a:rPr lang="cs-CZ" sz="3200" b="0" i="0" dirty="0">
                <a:solidFill>
                  <a:srgbClr val="000000"/>
                </a:solidFill>
                <a:effectLst/>
                <a:latin typeface="Roboto" panose="02000000000000000000" pitchFamily="2" charset="0"/>
                <a:ea typeface="Roboto" panose="02000000000000000000" pitchFamily="2" charset="0"/>
              </a:rPr>
              <a:t>co říkám, ale také jak to říkám. Řeč se musí cvičit tak, jako všechno </a:t>
            </a:r>
            <a:r>
              <a:rPr lang="cs-CZ" sz="3200" b="0" i="0" dirty="0">
                <a:solidFill>
                  <a:srgbClr val="000000"/>
                </a:solidFill>
                <a:effectLst/>
                <a:latin typeface="verdana" panose="020B0604030504040204" pitchFamily="34" charset="0"/>
              </a:rPr>
              <a:t>ostatní. Řečníkem se člověk nerodí, ale stává.</a:t>
            </a:r>
          </a:p>
        </p:txBody>
      </p:sp>
    </p:spTree>
    <p:extLst>
      <p:ext uri="{BB962C8B-B14F-4D97-AF65-F5344CB8AC3E}">
        <p14:creationId xmlns:p14="http://schemas.microsoft.com/office/powerpoint/2010/main" val="3559063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FCB146F-87F0-0B90-0911-DAD88BDB8894}"/>
              </a:ext>
            </a:extLst>
          </p:cNvPr>
          <p:cNvSpPr>
            <a:spLocks noGrp="1"/>
          </p:cNvSpPr>
          <p:nvPr>
            <p:ph type="ftr" sz="quarter" idx="11"/>
          </p:nvPr>
        </p:nvSpPr>
        <p:spPr/>
        <p:txBody>
          <a:bodyPr/>
          <a:lstStyle/>
          <a:p>
            <a:endParaRPr lang="cs-CZ"/>
          </a:p>
        </p:txBody>
      </p:sp>
      <p:sp>
        <p:nvSpPr>
          <p:cNvPr id="3" name="Zástupný symbol pro číslo snímku 2">
            <a:extLst>
              <a:ext uri="{FF2B5EF4-FFF2-40B4-BE49-F238E27FC236}">
                <a16:creationId xmlns:a16="http://schemas.microsoft.com/office/drawing/2014/main" id="{4AC76A6A-C734-7A70-A9DB-E62C34E71C46}"/>
              </a:ext>
            </a:extLst>
          </p:cNvPr>
          <p:cNvSpPr>
            <a:spLocks noGrp="1"/>
          </p:cNvSpPr>
          <p:nvPr>
            <p:ph type="sldNum" sz="quarter" idx="12"/>
          </p:nvPr>
        </p:nvSpPr>
        <p:spPr/>
        <p:txBody>
          <a:bodyPr/>
          <a:lstStyle/>
          <a:p>
            <a:fld id="{789B0A88-CBF1-4A65-9018-C7FEF8242273}" type="slidenum">
              <a:rPr lang="cs-CZ" smtClean="0"/>
              <a:t>19</a:t>
            </a:fld>
            <a:endParaRPr lang="cs-CZ"/>
          </a:p>
        </p:txBody>
      </p:sp>
      <p:sp>
        <p:nvSpPr>
          <p:cNvPr id="5" name="TextovéPole 4">
            <a:extLst>
              <a:ext uri="{FF2B5EF4-FFF2-40B4-BE49-F238E27FC236}">
                <a16:creationId xmlns:a16="http://schemas.microsoft.com/office/drawing/2014/main" id="{788EA0DE-2AD1-4159-3573-033C56C258AD}"/>
              </a:ext>
            </a:extLst>
          </p:cNvPr>
          <p:cNvSpPr txBox="1"/>
          <p:nvPr/>
        </p:nvSpPr>
        <p:spPr>
          <a:xfrm>
            <a:off x="193183" y="257577"/>
            <a:ext cx="11771290" cy="4031873"/>
          </a:xfrm>
          <a:prstGeom prst="rect">
            <a:avLst/>
          </a:prstGeom>
          <a:noFill/>
        </p:spPr>
        <p:txBody>
          <a:bodyPr wrap="square">
            <a:spAutoFit/>
          </a:bodyPr>
          <a:lstStyle/>
          <a:p>
            <a:pPr algn="just"/>
            <a:r>
              <a:rPr lang="cs-CZ" sz="3200" b="0" i="0" dirty="0">
                <a:solidFill>
                  <a:srgbClr val="000000"/>
                </a:solidFill>
                <a:effectLst/>
                <a:latin typeface="Roboto" panose="02000000000000000000" pitchFamily="2" charset="0"/>
                <a:ea typeface="Roboto" panose="02000000000000000000" pitchFamily="2" charset="0"/>
              </a:rPr>
              <a:t>Základním předpokladem </a:t>
            </a:r>
            <a:r>
              <a:rPr lang="cs-CZ" sz="3200" b="1" i="0" dirty="0">
                <a:solidFill>
                  <a:srgbClr val="000000"/>
                </a:solidFill>
                <a:effectLst/>
                <a:latin typeface="Roboto" panose="02000000000000000000" pitchFamily="2" charset="0"/>
                <a:ea typeface="Roboto" panose="02000000000000000000" pitchFamily="2" charset="0"/>
              </a:rPr>
              <a:t>kultivovaného vyjadřování</a:t>
            </a:r>
            <a:r>
              <a:rPr lang="cs-CZ" sz="3200" b="0" i="0" dirty="0">
                <a:solidFill>
                  <a:srgbClr val="000000"/>
                </a:solidFill>
                <a:effectLst/>
                <a:latin typeface="Roboto" panose="02000000000000000000" pitchFamily="2" charset="0"/>
                <a:ea typeface="Roboto" panose="02000000000000000000" pitchFamily="2" charset="0"/>
              </a:rPr>
              <a:t> je správná výslovnost. Při mluveném projevu užíváme více útvarů národního jazyka (hovorové, obecné výrazy) než pouze jeho spisovnou formu.</a:t>
            </a:r>
          </a:p>
          <a:p>
            <a:pPr algn="just"/>
            <a:r>
              <a:rPr lang="cs-CZ" sz="3200" b="0" i="0" dirty="0">
                <a:solidFill>
                  <a:srgbClr val="000000"/>
                </a:solidFill>
                <a:effectLst/>
                <a:latin typeface="Roboto" panose="02000000000000000000" pitchFamily="2" charset="0"/>
                <a:ea typeface="Roboto" panose="02000000000000000000" pitchFamily="2" charset="0"/>
              </a:rPr>
              <a:t>I projev s nespisovnými výrazy může být kultivovaný, pokud mluvčí volí jazykové prostředky vhodné pro danou situaci </a:t>
            </a:r>
            <a:br>
              <a:rPr lang="cs-CZ" sz="3200" b="0" i="0" dirty="0">
                <a:solidFill>
                  <a:srgbClr val="000000"/>
                </a:solidFill>
                <a:effectLst/>
                <a:latin typeface="Roboto" panose="02000000000000000000" pitchFamily="2" charset="0"/>
                <a:ea typeface="Roboto" panose="02000000000000000000" pitchFamily="2" charset="0"/>
              </a:rPr>
            </a:br>
            <a:r>
              <a:rPr lang="cs-CZ" sz="3200" b="0" i="0" dirty="0">
                <a:solidFill>
                  <a:srgbClr val="000000"/>
                </a:solidFill>
                <a:effectLst/>
                <a:latin typeface="Roboto" panose="02000000000000000000" pitchFamily="2" charset="0"/>
                <a:ea typeface="Roboto" panose="02000000000000000000" pitchFamily="2" charset="0"/>
              </a:rPr>
              <a:t>a pokud je jeho vyjadřování srozumitelné.</a:t>
            </a:r>
          </a:p>
          <a:p>
            <a:pPr algn="just"/>
            <a:r>
              <a:rPr lang="cs-CZ" sz="3200" b="1" i="0" dirty="0">
                <a:solidFill>
                  <a:srgbClr val="000000"/>
                </a:solidFill>
                <a:effectLst/>
                <a:latin typeface="Roboto" panose="02000000000000000000" pitchFamily="2" charset="0"/>
                <a:ea typeface="Roboto" panose="02000000000000000000" pitchFamily="2" charset="0"/>
              </a:rPr>
              <a:t>Za neporozumění odpovídá</a:t>
            </a:r>
            <a:r>
              <a:rPr lang="cs-CZ" sz="3200" b="0" i="0" dirty="0">
                <a:solidFill>
                  <a:srgbClr val="000000"/>
                </a:solidFill>
                <a:effectLst/>
                <a:latin typeface="Roboto" panose="02000000000000000000" pitchFamily="2" charset="0"/>
                <a:ea typeface="Roboto" panose="02000000000000000000" pitchFamily="2" charset="0"/>
              </a:rPr>
              <a:t> vždycky ten, kdo informaci podává.</a:t>
            </a:r>
          </a:p>
        </p:txBody>
      </p:sp>
    </p:spTree>
    <p:extLst>
      <p:ext uri="{BB962C8B-B14F-4D97-AF65-F5344CB8AC3E}">
        <p14:creationId xmlns:p14="http://schemas.microsoft.com/office/powerpoint/2010/main" val="1924224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10"/>
          <p:cNvSpPr/>
          <p:nvPr/>
        </p:nvSpPr>
        <p:spPr>
          <a:xfrm>
            <a:off x="116330" y="539383"/>
            <a:ext cx="11959340" cy="5779234"/>
          </a:xfrm>
          <a:prstGeom prst="rect">
            <a:avLst/>
          </a:prstGeom>
          <a:solidFill>
            <a:srgbClr val="2388A9">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4000" b="1" dirty="0">
              <a:solidFill>
                <a:srgbClr val="2388A9"/>
              </a:solidFill>
              <a:latin typeface="Verdana" panose="020B0604030504040204" pitchFamily="34" charset="0"/>
              <a:ea typeface="Verdana" panose="020B0604030504040204" pitchFamily="34" charset="0"/>
            </a:endParaRPr>
          </a:p>
        </p:txBody>
      </p:sp>
      <p:sp>
        <p:nvSpPr>
          <p:cNvPr id="4" name="Obdélník 3"/>
          <p:cNvSpPr/>
          <p:nvPr/>
        </p:nvSpPr>
        <p:spPr>
          <a:xfrm>
            <a:off x="684851" y="822204"/>
            <a:ext cx="11507150" cy="3139321"/>
          </a:xfrm>
          <a:prstGeom prst="rect">
            <a:avLst/>
          </a:prstGeom>
        </p:spPr>
        <p:txBody>
          <a:bodyPr wrap="square">
            <a:spAutoFit/>
          </a:bodyPr>
          <a:lstStyle/>
          <a:p>
            <a:endParaRPr lang="cs-CZ" sz="6600" b="1" spc="-180" dirty="0">
              <a:solidFill>
                <a:schemeClr val="bg1"/>
              </a:solidFill>
              <a:latin typeface="Verdana" panose="020B0604030504040204" pitchFamily="34" charset="0"/>
              <a:ea typeface="Verdana" panose="020B0604030504040204" pitchFamily="34" charset="0"/>
            </a:endParaRPr>
          </a:p>
          <a:p>
            <a:endParaRPr lang="cs-CZ" sz="6600" b="1" spc="-180" dirty="0">
              <a:solidFill>
                <a:schemeClr val="bg1"/>
              </a:solidFill>
              <a:latin typeface="Verdana" panose="020B0604030504040204" pitchFamily="34" charset="0"/>
              <a:ea typeface="Verdana" panose="020B0604030504040204" pitchFamily="34" charset="0"/>
            </a:endParaRPr>
          </a:p>
          <a:p>
            <a:r>
              <a:rPr lang="cs-CZ" sz="6600" b="1" spc="-180" dirty="0">
                <a:solidFill>
                  <a:schemeClr val="bg1"/>
                </a:solidFill>
                <a:latin typeface="Verdana" panose="020B0604030504040204" pitchFamily="34" charset="0"/>
                <a:ea typeface="Verdana" panose="020B0604030504040204" pitchFamily="34" charset="0"/>
              </a:rPr>
              <a:t>Řeč, jazyk, komunikace</a:t>
            </a:r>
          </a:p>
        </p:txBody>
      </p:sp>
    </p:spTree>
    <p:extLst>
      <p:ext uri="{BB962C8B-B14F-4D97-AF65-F5344CB8AC3E}">
        <p14:creationId xmlns:p14="http://schemas.microsoft.com/office/powerpoint/2010/main" val="60451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88B2A1AE-DE43-2C96-18D0-8DA46428B083}"/>
              </a:ext>
            </a:extLst>
          </p:cNvPr>
          <p:cNvSpPr>
            <a:spLocks noGrp="1"/>
          </p:cNvSpPr>
          <p:nvPr>
            <p:ph type="ftr" sz="quarter" idx="11"/>
          </p:nvPr>
        </p:nvSpPr>
        <p:spPr/>
        <p:txBody>
          <a:bodyPr/>
          <a:lstStyle/>
          <a:p>
            <a:endParaRPr lang="cs-CZ"/>
          </a:p>
        </p:txBody>
      </p:sp>
      <p:sp>
        <p:nvSpPr>
          <p:cNvPr id="3" name="Zástupný symbol pro číslo snímku 2">
            <a:extLst>
              <a:ext uri="{FF2B5EF4-FFF2-40B4-BE49-F238E27FC236}">
                <a16:creationId xmlns:a16="http://schemas.microsoft.com/office/drawing/2014/main" id="{8F17C52D-853E-013D-4121-9FE108D4F124}"/>
              </a:ext>
            </a:extLst>
          </p:cNvPr>
          <p:cNvSpPr>
            <a:spLocks noGrp="1"/>
          </p:cNvSpPr>
          <p:nvPr>
            <p:ph type="sldNum" sz="quarter" idx="12"/>
          </p:nvPr>
        </p:nvSpPr>
        <p:spPr/>
        <p:txBody>
          <a:bodyPr/>
          <a:lstStyle/>
          <a:p>
            <a:fld id="{789B0A88-CBF1-4A65-9018-C7FEF8242273}" type="slidenum">
              <a:rPr lang="cs-CZ" smtClean="0"/>
              <a:t>20</a:t>
            </a:fld>
            <a:endParaRPr lang="cs-CZ"/>
          </a:p>
        </p:txBody>
      </p:sp>
      <p:sp>
        <p:nvSpPr>
          <p:cNvPr id="5" name="TextovéPole 4">
            <a:extLst>
              <a:ext uri="{FF2B5EF4-FFF2-40B4-BE49-F238E27FC236}">
                <a16:creationId xmlns:a16="http://schemas.microsoft.com/office/drawing/2014/main" id="{92168AE3-4527-39CA-C3E6-325883561AE3}"/>
              </a:ext>
            </a:extLst>
          </p:cNvPr>
          <p:cNvSpPr txBox="1"/>
          <p:nvPr/>
        </p:nvSpPr>
        <p:spPr>
          <a:xfrm>
            <a:off x="231820" y="231819"/>
            <a:ext cx="11294772" cy="5509200"/>
          </a:xfrm>
          <a:prstGeom prst="rect">
            <a:avLst/>
          </a:prstGeom>
          <a:noFill/>
        </p:spPr>
        <p:txBody>
          <a:bodyPr wrap="square">
            <a:spAutoFit/>
          </a:bodyPr>
          <a:lstStyle/>
          <a:p>
            <a:pPr algn="just"/>
            <a:r>
              <a:rPr lang="cs-CZ" sz="3200" b="1" i="0" dirty="0">
                <a:solidFill>
                  <a:srgbClr val="000000"/>
                </a:solidFill>
                <a:effectLst/>
                <a:latin typeface="Roboto" panose="02000000000000000000" pitchFamily="2" charset="0"/>
                <a:ea typeface="Roboto" panose="02000000000000000000" pitchFamily="2" charset="0"/>
              </a:rPr>
              <a:t>Jazykovou kulturu</a:t>
            </a:r>
            <a:r>
              <a:rPr lang="cs-CZ" sz="3200" b="0" i="0" dirty="0">
                <a:solidFill>
                  <a:srgbClr val="000000"/>
                </a:solidFill>
                <a:effectLst/>
                <a:latin typeface="Roboto" panose="02000000000000000000" pitchFamily="2" charset="0"/>
                <a:ea typeface="Roboto" panose="02000000000000000000" pitchFamily="2" charset="0"/>
              </a:rPr>
              <a:t> jedince můžeme považovat za specifickou vlastnost osobnosti, která představuje otevřený systém </a:t>
            </a:r>
            <a:br>
              <a:rPr lang="cs-CZ" sz="3200" b="0" i="0" dirty="0">
                <a:solidFill>
                  <a:srgbClr val="000000"/>
                </a:solidFill>
                <a:effectLst/>
                <a:latin typeface="Roboto" panose="02000000000000000000" pitchFamily="2" charset="0"/>
                <a:ea typeface="Roboto" panose="02000000000000000000" pitchFamily="2" charset="0"/>
              </a:rPr>
            </a:br>
            <a:r>
              <a:rPr lang="cs-CZ" sz="3200" b="0" i="0" dirty="0">
                <a:solidFill>
                  <a:srgbClr val="000000"/>
                </a:solidFill>
                <a:effectLst/>
                <a:latin typeface="Roboto" panose="02000000000000000000" pitchFamily="2" charset="0"/>
                <a:ea typeface="Roboto" panose="02000000000000000000" pitchFamily="2" charset="0"/>
              </a:rPr>
              <a:t>s hierarchickým uspořádáním jednotlivých elementů jeho struktury. </a:t>
            </a:r>
          </a:p>
          <a:p>
            <a:pPr algn="just"/>
            <a:r>
              <a:rPr lang="cs-CZ" sz="3200" b="0" i="0" dirty="0">
                <a:solidFill>
                  <a:srgbClr val="000000"/>
                </a:solidFill>
                <a:effectLst/>
                <a:latin typeface="Roboto" panose="02000000000000000000" pitchFamily="2" charset="0"/>
                <a:ea typeface="Roboto" panose="02000000000000000000" pitchFamily="2" charset="0"/>
              </a:rPr>
              <a:t>Je podmíněn rozvojem klíčových jazykových schopností </a:t>
            </a:r>
            <a:br>
              <a:rPr lang="cs-CZ" sz="3200" b="0" i="0" dirty="0">
                <a:solidFill>
                  <a:srgbClr val="000000"/>
                </a:solidFill>
                <a:effectLst/>
                <a:latin typeface="Roboto" panose="02000000000000000000" pitchFamily="2" charset="0"/>
                <a:ea typeface="Roboto" panose="02000000000000000000" pitchFamily="2" charset="0"/>
              </a:rPr>
            </a:br>
            <a:r>
              <a:rPr lang="cs-CZ" sz="3200" b="0" i="0" dirty="0">
                <a:solidFill>
                  <a:srgbClr val="000000"/>
                </a:solidFill>
                <a:effectLst/>
                <a:latin typeface="Roboto" panose="02000000000000000000" pitchFamily="2" charset="0"/>
                <a:ea typeface="Roboto" panose="02000000000000000000" pitchFamily="2" charset="0"/>
              </a:rPr>
              <a:t>a dovedností a projevuje se různými formami jazykové komunikace.</a:t>
            </a:r>
          </a:p>
          <a:p>
            <a:pPr algn="just"/>
            <a:r>
              <a:rPr lang="cs-CZ" sz="3200" b="0" i="0" dirty="0">
                <a:solidFill>
                  <a:srgbClr val="000000"/>
                </a:solidFill>
                <a:effectLst/>
                <a:latin typeface="Roboto" panose="02000000000000000000" pitchFamily="2" charset="0"/>
                <a:ea typeface="Roboto" panose="02000000000000000000" pitchFamily="2" charset="0"/>
              </a:rPr>
              <a:t>Je ovlivněn změnami ve struktuře zájmů, orientace a potřeb člověka, sociokulturními vlivy rodiny a prostředí </a:t>
            </a:r>
            <a:br>
              <a:rPr lang="cs-CZ" sz="3200" b="0" i="0" dirty="0">
                <a:solidFill>
                  <a:srgbClr val="000000"/>
                </a:solidFill>
                <a:effectLst/>
                <a:latin typeface="Roboto" panose="02000000000000000000" pitchFamily="2" charset="0"/>
                <a:ea typeface="Roboto" panose="02000000000000000000" pitchFamily="2" charset="0"/>
              </a:rPr>
            </a:br>
            <a:r>
              <a:rPr lang="cs-CZ" sz="3200" b="0" i="0" dirty="0">
                <a:solidFill>
                  <a:srgbClr val="000000"/>
                </a:solidFill>
                <a:effectLst/>
                <a:latin typeface="Roboto" panose="02000000000000000000" pitchFamily="2" charset="0"/>
                <a:ea typeface="Roboto" panose="02000000000000000000" pitchFamily="2" charset="0"/>
              </a:rPr>
              <a:t>a všeobecnými schopnostmi </a:t>
            </a:r>
            <a:r>
              <a:rPr lang="cs-CZ" sz="2800" b="0" i="0" dirty="0">
                <a:solidFill>
                  <a:srgbClr val="000000"/>
                </a:solidFill>
                <a:effectLst/>
                <a:latin typeface="verdana" panose="020B0604030504040204" pitchFamily="34" charset="0"/>
              </a:rPr>
              <a:t>a dovednostmi (intelektovými, senzomotorickými).</a:t>
            </a:r>
          </a:p>
        </p:txBody>
      </p:sp>
    </p:spTree>
    <p:extLst>
      <p:ext uri="{BB962C8B-B14F-4D97-AF65-F5344CB8AC3E}">
        <p14:creationId xmlns:p14="http://schemas.microsoft.com/office/powerpoint/2010/main" val="569642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47745B8-703E-072B-596A-D796B38EECAC}"/>
              </a:ext>
            </a:extLst>
          </p:cNvPr>
          <p:cNvSpPr>
            <a:spLocks noGrp="1"/>
          </p:cNvSpPr>
          <p:nvPr>
            <p:ph type="ftr" sz="quarter" idx="11"/>
          </p:nvPr>
        </p:nvSpPr>
        <p:spPr/>
        <p:txBody>
          <a:bodyPr/>
          <a:lstStyle/>
          <a:p>
            <a:endParaRPr lang="cs-CZ"/>
          </a:p>
        </p:txBody>
      </p:sp>
      <p:sp>
        <p:nvSpPr>
          <p:cNvPr id="3" name="Zástupný symbol pro číslo snímku 2">
            <a:extLst>
              <a:ext uri="{FF2B5EF4-FFF2-40B4-BE49-F238E27FC236}">
                <a16:creationId xmlns:a16="http://schemas.microsoft.com/office/drawing/2014/main" id="{3E22270A-91FA-711A-550B-26456895A84B}"/>
              </a:ext>
            </a:extLst>
          </p:cNvPr>
          <p:cNvSpPr>
            <a:spLocks noGrp="1"/>
          </p:cNvSpPr>
          <p:nvPr>
            <p:ph type="sldNum" sz="quarter" idx="12"/>
          </p:nvPr>
        </p:nvSpPr>
        <p:spPr/>
        <p:txBody>
          <a:bodyPr/>
          <a:lstStyle/>
          <a:p>
            <a:fld id="{789B0A88-CBF1-4A65-9018-C7FEF8242273}" type="slidenum">
              <a:rPr lang="cs-CZ" smtClean="0"/>
              <a:t>21</a:t>
            </a:fld>
            <a:endParaRPr lang="cs-CZ"/>
          </a:p>
        </p:txBody>
      </p:sp>
      <p:sp>
        <p:nvSpPr>
          <p:cNvPr id="5" name="TextovéPole 4">
            <a:extLst>
              <a:ext uri="{FF2B5EF4-FFF2-40B4-BE49-F238E27FC236}">
                <a16:creationId xmlns:a16="http://schemas.microsoft.com/office/drawing/2014/main" id="{E39CB78F-F00E-C50A-D4BE-021E2268B282}"/>
              </a:ext>
            </a:extLst>
          </p:cNvPr>
          <p:cNvSpPr txBox="1"/>
          <p:nvPr/>
        </p:nvSpPr>
        <p:spPr>
          <a:xfrm>
            <a:off x="296214" y="669702"/>
            <a:ext cx="11269014" cy="3416320"/>
          </a:xfrm>
          <a:prstGeom prst="rect">
            <a:avLst/>
          </a:prstGeom>
          <a:noFill/>
        </p:spPr>
        <p:txBody>
          <a:bodyPr wrap="square">
            <a:spAutoFit/>
          </a:bodyPr>
          <a:lstStyle/>
          <a:p>
            <a:pPr algn="just"/>
            <a:r>
              <a:rPr lang="cs-CZ" sz="3600" b="0" i="0" dirty="0">
                <a:solidFill>
                  <a:srgbClr val="000000"/>
                </a:solidFill>
                <a:effectLst/>
                <a:latin typeface="Roboto" panose="02000000000000000000" pitchFamily="2" charset="0"/>
                <a:ea typeface="Roboto" panose="02000000000000000000" pitchFamily="2" charset="0"/>
              </a:rPr>
              <a:t>Správná výslovnost je podmíněna zvládnutím </a:t>
            </a:r>
            <a:r>
              <a:rPr lang="cs-CZ" sz="3600" b="1" i="0" dirty="0">
                <a:solidFill>
                  <a:srgbClr val="000000"/>
                </a:solidFill>
                <a:effectLst/>
                <a:latin typeface="Roboto" panose="02000000000000000000" pitchFamily="2" charset="0"/>
                <a:ea typeface="Roboto" panose="02000000000000000000" pitchFamily="2" charset="0"/>
              </a:rPr>
              <a:t>techniky mluveného projevu,</a:t>
            </a:r>
            <a:r>
              <a:rPr lang="cs-CZ" sz="3600" b="0" i="0" dirty="0">
                <a:solidFill>
                  <a:srgbClr val="000000"/>
                </a:solidFill>
                <a:effectLst/>
                <a:latin typeface="Roboto" panose="02000000000000000000" pitchFamily="2" charset="0"/>
                <a:ea typeface="Roboto" panose="02000000000000000000" pitchFamily="2" charset="0"/>
              </a:rPr>
              <a:t> která se skládá ze tří základních činností:</a:t>
            </a:r>
          </a:p>
          <a:p>
            <a:pPr algn="just"/>
            <a:endParaRPr lang="cs-CZ" sz="3600" b="0" i="0" dirty="0">
              <a:solidFill>
                <a:srgbClr val="000000"/>
              </a:solidFill>
              <a:effectLst/>
              <a:latin typeface="Roboto" panose="02000000000000000000" pitchFamily="2" charset="0"/>
              <a:ea typeface="Roboto" panose="02000000000000000000" pitchFamily="2" charset="0"/>
            </a:endParaRPr>
          </a:p>
          <a:p>
            <a:pPr algn="l"/>
            <a:r>
              <a:rPr lang="cs-CZ" sz="3600" dirty="0">
                <a:solidFill>
                  <a:srgbClr val="000000"/>
                </a:solidFill>
                <a:latin typeface="Roboto" panose="02000000000000000000" pitchFamily="2" charset="0"/>
                <a:ea typeface="Roboto" panose="02000000000000000000" pitchFamily="2" charset="0"/>
              </a:rPr>
              <a:t>- </a:t>
            </a:r>
            <a:r>
              <a:rPr lang="cs-CZ" sz="3600" b="0" i="0" dirty="0">
                <a:solidFill>
                  <a:srgbClr val="000000"/>
                </a:solidFill>
                <a:effectLst/>
                <a:latin typeface="Roboto" panose="02000000000000000000" pitchFamily="2" charset="0"/>
                <a:ea typeface="Roboto" panose="02000000000000000000" pitchFamily="2" charset="0"/>
              </a:rPr>
              <a:t>respirace – dýchání;</a:t>
            </a:r>
          </a:p>
          <a:p>
            <a:pPr algn="l"/>
            <a:r>
              <a:rPr lang="cs-CZ" sz="3600" dirty="0">
                <a:solidFill>
                  <a:srgbClr val="000000"/>
                </a:solidFill>
                <a:latin typeface="Roboto" panose="02000000000000000000" pitchFamily="2" charset="0"/>
                <a:ea typeface="Roboto" panose="02000000000000000000" pitchFamily="2" charset="0"/>
              </a:rPr>
              <a:t>- </a:t>
            </a:r>
            <a:r>
              <a:rPr lang="cs-CZ" sz="3600" b="0" i="0" dirty="0">
                <a:solidFill>
                  <a:srgbClr val="000000"/>
                </a:solidFill>
                <a:effectLst/>
                <a:latin typeface="Roboto" panose="02000000000000000000" pitchFamily="2" charset="0"/>
                <a:ea typeface="Roboto" panose="02000000000000000000" pitchFamily="2" charset="0"/>
              </a:rPr>
              <a:t>fonace - tvoření hlasu;</a:t>
            </a:r>
            <a:r>
              <a:rPr lang="cs-CZ" sz="3600" dirty="0">
                <a:solidFill>
                  <a:srgbClr val="000000"/>
                </a:solidFill>
                <a:latin typeface="Roboto" panose="02000000000000000000" pitchFamily="2" charset="0"/>
                <a:ea typeface="Roboto" panose="02000000000000000000" pitchFamily="2" charset="0"/>
              </a:rPr>
              <a:t>- </a:t>
            </a:r>
            <a:r>
              <a:rPr lang="cs-CZ" sz="3600" b="0" i="0" dirty="0">
                <a:solidFill>
                  <a:srgbClr val="000000"/>
                </a:solidFill>
                <a:effectLst/>
                <a:latin typeface="Roboto" panose="02000000000000000000" pitchFamily="2" charset="0"/>
                <a:ea typeface="Roboto" panose="02000000000000000000" pitchFamily="2" charset="0"/>
              </a:rPr>
              <a:t>artikulace - tvoření hlásek.</a:t>
            </a:r>
          </a:p>
        </p:txBody>
      </p:sp>
    </p:spTree>
    <p:extLst>
      <p:ext uri="{BB962C8B-B14F-4D97-AF65-F5344CB8AC3E}">
        <p14:creationId xmlns:p14="http://schemas.microsoft.com/office/powerpoint/2010/main" val="3271434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1C683F9-10FE-D616-4917-AE9D160B27A6}"/>
              </a:ext>
            </a:extLst>
          </p:cNvPr>
          <p:cNvSpPr>
            <a:spLocks noGrp="1"/>
          </p:cNvSpPr>
          <p:nvPr>
            <p:ph type="ftr" sz="quarter" idx="11"/>
          </p:nvPr>
        </p:nvSpPr>
        <p:spPr/>
        <p:txBody>
          <a:bodyPr/>
          <a:lstStyle/>
          <a:p>
            <a:endParaRPr lang="cs-CZ"/>
          </a:p>
        </p:txBody>
      </p:sp>
      <p:sp>
        <p:nvSpPr>
          <p:cNvPr id="3" name="Zástupný symbol pro číslo snímku 2">
            <a:extLst>
              <a:ext uri="{FF2B5EF4-FFF2-40B4-BE49-F238E27FC236}">
                <a16:creationId xmlns:a16="http://schemas.microsoft.com/office/drawing/2014/main" id="{27623247-57AB-F978-F2E3-56ED8D4542E8}"/>
              </a:ext>
            </a:extLst>
          </p:cNvPr>
          <p:cNvSpPr>
            <a:spLocks noGrp="1"/>
          </p:cNvSpPr>
          <p:nvPr>
            <p:ph type="sldNum" sz="quarter" idx="12"/>
          </p:nvPr>
        </p:nvSpPr>
        <p:spPr/>
        <p:txBody>
          <a:bodyPr/>
          <a:lstStyle/>
          <a:p>
            <a:fld id="{789B0A88-CBF1-4A65-9018-C7FEF8242273}" type="slidenum">
              <a:rPr lang="cs-CZ" smtClean="0"/>
              <a:t>22</a:t>
            </a:fld>
            <a:endParaRPr lang="cs-CZ"/>
          </a:p>
        </p:txBody>
      </p:sp>
      <p:sp>
        <p:nvSpPr>
          <p:cNvPr id="5" name="TextovéPole 4">
            <a:extLst>
              <a:ext uri="{FF2B5EF4-FFF2-40B4-BE49-F238E27FC236}">
                <a16:creationId xmlns:a16="http://schemas.microsoft.com/office/drawing/2014/main" id="{B3B04A20-9471-E0F2-F7DB-F013D0ACE9DA}"/>
              </a:ext>
            </a:extLst>
          </p:cNvPr>
          <p:cNvSpPr txBox="1"/>
          <p:nvPr/>
        </p:nvSpPr>
        <p:spPr>
          <a:xfrm>
            <a:off x="386366" y="136525"/>
            <a:ext cx="10967434" cy="6001643"/>
          </a:xfrm>
          <a:prstGeom prst="rect">
            <a:avLst/>
          </a:prstGeom>
          <a:noFill/>
        </p:spPr>
        <p:txBody>
          <a:bodyPr wrap="square">
            <a:spAutoFit/>
          </a:bodyPr>
          <a:lstStyle/>
          <a:p>
            <a:pPr algn="just"/>
            <a:r>
              <a:rPr lang="cs-CZ" sz="3200" b="1" i="0" dirty="0">
                <a:effectLst/>
                <a:latin typeface="Roboto" panose="02000000000000000000" pitchFamily="2" charset="0"/>
                <a:ea typeface="Roboto" panose="02000000000000000000" pitchFamily="2" charset="0"/>
              </a:rPr>
              <a:t>Technika dýchání</a:t>
            </a:r>
          </a:p>
          <a:p>
            <a:pPr algn="just"/>
            <a:endParaRPr lang="cs-CZ" sz="3200" b="1" i="0" dirty="0">
              <a:effectLst/>
              <a:latin typeface="Roboto" panose="02000000000000000000" pitchFamily="2" charset="0"/>
              <a:ea typeface="Roboto" panose="02000000000000000000" pitchFamily="2" charset="0"/>
            </a:endParaRPr>
          </a:p>
          <a:p>
            <a:pPr algn="just"/>
            <a:r>
              <a:rPr lang="cs-CZ" sz="3200" b="0" i="0" dirty="0">
                <a:effectLst/>
                <a:latin typeface="Roboto" panose="02000000000000000000" pitchFamily="2" charset="0"/>
                <a:ea typeface="Roboto" panose="02000000000000000000" pitchFamily="2" charset="0"/>
              </a:rPr>
              <a:t>Dechový proces ovládáme sice automaticky, ale měli bychom usilovat o </a:t>
            </a:r>
            <a:r>
              <a:rPr lang="cs-CZ" sz="3200" b="1" i="0" dirty="0">
                <a:effectLst/>
                <a:latin typeface="Roboto" panose="02000000000000000000" pitchFamily="2" charset="0"/>
                <a:ea typeface="Roboto" panose="02000000000000000000" pitchFamily="2" charset="0"/>
              </a:rPr>
              <a:t>vědomě řízené dýchání</a:t>
            </a:r>
            <a:r>
              <a:rPr lang="cs-CZ" sz="3200" b="0" i="0" dirty="0">
                <a:effectLst/>
                <a:latin typeface="Roboto" panose="02000000000000000000" pitchFamily="2" charset="0"/>
                <a:ea typeface="Roboto" panose="02000000000000000000" pitchFamily="2" charset="0"/>
              </a:rPr>
              <a:t> tak, abychom byli schopni co nejefektivnějšího a nejkratšího (pokud možno neslyšného) vdechu a plynulého, nenásilného, dlouhého výdechu.</a:t>
            </a:r>
          </a:p>
          <a:p>
            <a:pPr algn="just"/>
            <a:r>
              <a:rPr lang="cs-CZ" sz="3200" b="0" i="0" dirty="0">
                <a:effectLst/>
                <a:latin typeface="Roboto" panose="02000000000000000000" pitchFamily="2" charset="0"/>
                <a:ea typeface="Roboto" panose="02000000000000000000" pitchFamily="2" charset="0"/>
              </a:rPr>
              <a:t>Ke správnému dýchání je třeba </a:t>
            </a:r>
            <a:r>
              <a:rPr lang="cs-CZ" sz="3200" b="1" i="0" dirty="0">
                <a:effectLst/>
                <a:latin typeface="Roboto" panose="02000000000000000000" pitchFamily="2" charset="0"/>
                <a:ea typeface="Roboto" panose="02000000000000000000" pitchFamily="2" charset="0"/>
              </a:rPr>
              <a:t>odstranit zbytečné svalové napětí</a:t>
            </a:r>
            <a:r>
              <a:rPr lang="cs-CZ" sz="3200" b="0" i="0" dirty="0">
                <a:effectLst/>
                <a:latin typeface="Roboto" panose="02000000000000000000" pitchFamily="2" charset="0"/>
                <a:ea typeface="Roboto" panose="02000000000000000000" pitchFamily="2" charset="0"/>
              </a:rPr>
              <a:t>. Jde o funkční propojení dýchání hrudního </a:t>
            </a:r>
            <a:br>
              <a:rPr lang="cs-CZ" sz="3200" b="0" i="0" dirty="0">
                <a:effectLst/>
                <a:latin typeface="Roboto" panose="02000000000000000000" pitchFamily="2" charset="0"/>
                <a:ea typeface="Roboto" panose="02000000000000000000" pitchFamily="2" charset="0"/>
              </a:rPr>
            </a:br>
            <a:r>
              <a:rPr lang="cs-CZ" sz="3200" b="0" i="0" dirty="0">
                <a:effectLst/>
                <a:latin typeface="Roboto" panose="02000000000000000000" pitchFamily="2" charset="0"/>
                <a:ea typeface="Roboto" panose="02000000000000000000" pitchFamily="2" charset="0"/>
              </a:rPr>
              <a:t>a bráničního. Toto dýchání se nám zpočátku nepodaří, budeme-li se „povalovat“ za řečništěm. Měli bychom buď sedět na krajíčku židle nebo raději ze začátku stát.</a:t>
            </a:r>
          </a:p>
        </p:txBody>
      </p:sp>
    </p:spTree>
    <p:extLst>
      <p:ext uri="{BB962C8B-B14F-4D97-AF65-F5344CB8AC3E}">
        <p14:creationId xmlns:p14="http://schemas.microsoft.com/office/powerpoint/2010/main" val="4211910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6A7CE14-0A33-571A-0ACF-029F4F52462E}"/>
              </a:ext>
            </a:extLst>
          </p:cNvPr>
          <p:cNvSpPr>
            <a:spLocks noGrp="1"/>
          </p:cNvSpPr>
          <p:nvPr>
            <p:ph type="ftr" sz="quarter" idx="11"/>
          </p:nvPr>
        </p:nvSpPr>
        <p:spPr/>
        <p:txBody>
          <a:bodyPr/>
          <a:lstStyle/>
          <a:p>
            <a:endParaRPr lang="cs-CZ"/>
          </a:p>
        </p:txBody>
      </p:sp>
      <p:sp>
        <p:nvSpPr>
          <p:cNvPr id="3" name="Zástupný symbol pro číslo snímku 2">
            <a:extLst>
              <a:ext uri="{FF2B5EF4-FFF2-40B4-BE49-F238E27FC236}">
                <a16:creationId xmlns:a16="http://schemas.microsoft.com/office/drawing/2014/main" id="{91E9BD0D-E00E-FB58-1D5A-CD743A58BC39}"/>
              </a:ext>
            </a:extLst>
          </p:cNvPr>
          <p:cNvSpPr>
            <a:spLocks noGrp="1"/>
          </p:cNvSpPr>
          <p:nvPr>
            <p:ph type="sldNum" sz="quarter" idx="12"/>
          </p:nvPr>
        </p:nvSpPr>
        <p:spPr/>
        <p:txBody>
          <a:bodyPr/>
          <a:lstStyle/>
          <a:p>
            <a:fld id="{789B0A88-CBF1-4A65-9018-C7FEF8242273}" type="slidenum">
              <a:rPr lang="cs-CZ" smtClean="0"/>
              <a:t>23</a:t>
            </a:fld>
            <a:endParaRPr lang="cs-CZ"/>
          </a:p>
        </p:txBody>
      </p:sp>
      <p:sp>
        <p:nvSpPr>
          <p:cNvPr id="5" name="TextovéPole 4">
            <a:extLst>
              <a:ext uri="{FF2B5EF4-FFF2-40B4-BE49-F238E27FC236}">
                <a16:creationId xmlns:a16="http://schemas.microsoft.com/office/drawing/2014/main" id="{2CA80769-477E-BF65-A657-5B92E2BD0C75}"/>
              </a:ext>
            </a:extLst>
          </p:cNvPr>
          <p:cNvSpPr txBox="1"/>
          <p:nvPr/>
        </p:nvSpPr>
        <p:spPr>
          <a:xfrm>
            <a:off x="141668" y="136525"/>
            <a:ext cx="11372045" cy="5016758"/>
          </a:xfrm>
          <a:prstGeom prst="rect">
            <a:avLst/>
          </a:prstGeom>
          <a:noFill/>
        </p:spPr>
        <p:txBody>
          <a:bodyPr wrap="square">
            <a:spAutoFit/>
          </a:bodyPr>
          <a:lstStyle/>
          <a:p>
            <a:pPr algn="just"/>
            <a:r>
              <a:rPr lang="cs-CZ" sz="3200" b="1" i="0" dirty="0">
                <a:effectLst/>
                <a:latin typeface="Roboto" panose="02000000000000000000" pitchFamily="2" charset="0"/>
                <a:ea typeface="Roboto" panose="02000000000000000000" pitchFamily="2" charset="0"/>
              </a:rPr>
              <a:t>Tvoření hlasu</a:t>
            </a:r>
          </a:p>
          <a:p>
            <a:pPr algn="just"/>
            <a:endParaRPr lang="cs-CZ" sz="3200" b="1" i="0" dirty="0">
              <a:effectLst/>
              <a:latin typeface="Roboto" panose="02000000000000000000" pitchFamily="2" charset="0"/>
              <a:ea typeface="Roboto" panose="02000000000000000000" pitchFamily="2" charset="0"/>
            </a:endParaRPr>
          </a:p>
          <a:p>
            <a:pPr algn="just"/>
            <a:r>
              <a:rPr lang="cs-CZ" sz="3200" b="0" i="0" dirty="0">
                <a:effectLst/>
                <a:latin typeface="Roboto" panose="02000000000000000000" pitchFamily="2" charset="0"/>
                <a:ea typeface="Roboto" panose="02000000000000000000" pitchFamily="2" charset="0"/>
              </a:rPr>
              <a:t>Hlas tvoříme pomocí výdechového proudu vzduchu v hrtanu rozkmitáním hlasivek. Tak vznikne </a:t>
            </a:r>
            <a:r>
              <a:rPr lang="cs-CZ" sz="3200" b="1" i="0" dirty="0">
                <a:effectLst/>
                <a:latin typeface="Roboto" panose="02000000000000000000" pitchFamily="2" charset="0"/>
                <a:ea typeface="Roboto" panose="02000000000000000000" pitchFamily="2" charset="0"/>
              </a:rPr>
              <a:t>základní tón</a:t>
            </a:r>
            <a:r>
              <a:rPr lang="cs-CZ" sz="3200" b="0" i="0" dirty="0">
                <a:effectLst/>
                <a:latin typeface="Roboto" panose="02000000000000000000" pitchFamily="2" charset="0"/>
                <a:ea typeface="Roboto" panose="02000000000000000000" pitchFamily="2" charset="0"/>
              </a:rPr>
              <a:t>, který </a:t>
            </a:r>
            <a:br>
              <a:rPr lang="cs-CZ" sz="3200" b="0" i="0" dirty="0">
                <a:effectLst/>
                <a:latin typeface="Roboto" panose="02000000000000000000" pitchFamily="2" charset="0"/>
                <a:ea typeface="Roboto" panose="02000000000000000000" pitchFamily="2" charset="0"/>
              </a:rPr>
            </a:br>
            <a:r>
              <a:rPr lang="cs-CZ" sz="3200" b="0" i="0" dirty="0">
                <a:effectLst/>
                <a:latin typeface="Roboto" panose="02000000000000000000" pitchFamily="2" charset="0"/>
                <a:ea typeface="Roboto" panose="02000000000000000000" pitchFamily="2" charset="0"/>
              </a:rPr>
              <a:t>má určitou výšku a sílu. </a:t>
            </a:r>
          </a:p>
          <a:p>
            <a:pPr algn="just"/>
            <a:r>
              <a:rPr lang="cs-CZ" sz="3200" b="1" i="0" dirty="0">
                <a:effectLst/>
                <a:latin typeface="Roboto" panose="02000000000000000000" pitchFamily="2" charset="0"/>
                <a:ea typeface="Roboto" panose="02000000000000000000" pitchFamily="2" charset="0"/>
              </a:rPr>
              <a:t>Znělost a barvu</a:t>
            </a:r>
            <a:r>
              <a:rPr lang="cs-CZ" sz="3200" b="0" i="0" dirty="0">
                <a:effectLst/>
                <a:latin typeface="Roboto" panose="02000000000000000000" pitchFamily="2" charset="0"/>
                <a:ea typeface="Roboto" panose="02000000000000000000" pitchFamily="2" charset="0"/>
              </a:rPr>
              <a:t> získává v rezonančních dutinách.</a:t>
            </a:r>
          </a:p>
          <a:p>
            <a:pPr algn="just"/>
            <a:r>
              <a:rPr lang="cs-CZ" sz="3200" b="1" i="0" dirty="0">
                <a:effectLst/>
                <a:latin typeface="Roboto" panose="02000000000000000000" pitchFamily="2" charset="0"/>
                <a:ea typeface="Roboto" panose="02000000000000000000" pitchFamily="2" charset="0"/>
              </a:rPr>
              <a:t>Správně posadit hlas</a:t>
            </a:r>
            <a:r>
              <a:rPr lang="cs-CZ" sz="3200" b="0" i="0" dirty="0">
                <a:effectLst/>
                <a:latin typeface="Roboto" panose="02000000000000000000" pitchFamily="2" charset="0"/>
                <a:ea typeface="Roboto" panose="02000000000000000000" pitchFamily="2" charset="0"/>
              </a:rPr>
              <a:t> znamená umět vědomě, funkčně </a:t>
            </a:r>
            <a:br>
              <a:rPr lang="cs-CZ" sz="3200" b="0" i="0" dirty="0">
                <a:effectLst/>
                <a:latin typeface="Roboto" panose="02000000000000000000" pitchFamily="2" charset="0"/>
                <a:ea typeface="Roboto" panose="02000000000000000000" pitchFamily="2" charset="0"/>
              </a:rPr>
            </a:br>
            <a:r>
              <a:rPr lang="cs-CZ" sz="3200" b="0" i="0" dirty="0">
                <a:effectLst/>
                <a:latin typeface="Roboto" panose="02000000000000000000" pitchFamily="2" charset="0"/>
                <a:ea typeface="Roboto" panose="02000000000000000000" pitchFamily="2" charset="0"/>
              </a:rPr>
              <a:t>a ekonomicky využívat výdechového proudu a rozeznít rezonanční dutiny (ústní, nosní, čelní). V technice mluveného projevu pro tento jev používáme výraz „rozeznívání masky“.</a:t>
            </a:r>
          </a:p>
        </p:txBody>
      </p:sp>
    </p:spTree>
    <p:extLst>
      <p:ext uri="{BB962C8B-B14F-4D97-AF65-F5344CB8AC3E}">
        <p14:creationId xmlns:p14="http://schemas.microsoft.com/office/powerpoint/2010/main" val="13373719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86598482-DF0F-DBC1-6CBB-74B5444B27F4}"/>
              </a:ext>
            </a:extLst>
          </p:cNvPr>
          <p:cNvSpPr>
            <a:spLocks noGrp="1"/>
          </p:cNvSpPr>
          <p:nvPr>
            <p:ph type="ftr" sz="quarter" idx="11"/>
          </p:nvPr>
        </p:nvSpPr>
        <p:spPr/>
        <p:txBody>
          <a:bodyPr/>
          <a:lstStyle/>
          <a:p>
            <a:endParaRPr lang="cs-CZ"/>
          </a:p>
        </p:txBody>
      </p:sp>
      <p:sp>
        <p:nvSpPr>
          <p:cNvPr id="3" name="Zástupný symbol pro číslo snímku 2">
            <a:extLst>
              <a:ext uri="{FF2B5EF4-FFF2-40B4-BE49-F238E27FC236}">
                <a16:creationId xmlns:a16="http://schemas.microsoft.com/office/drawing/2014/main" id="{EC27D678-D7BE-109A-AD7D-A39363346BDF}"/>
              </a:ext>
            </a:extLst>
          </p:cNvPr>
          <p:cNvSpPr>
            <a:spLocks noGrp="1"/>
          </p:cNvSpPr>
          <p:nvPr>
            <p:ph type="sldNum" sz="quarter" idx="12"/>
          </p:nvPr>
        </p:nvSpPr>
        <p:spPr/>
        <p:txBody>
          <a:bodyPr/>
          <a:lstStyle/>
          <a:p>
            <a:fld id="{789B0A88-CBF1-4A65-9018-C7FEF8242273}" type="slidenum">
              <a:rPr lang="cs-CZ" smtClean="0"/>
              <a:t>24</a:t>
            </a:fld>
            <a:endParaRPr lang="cs-CZ"/>
          </a:p>
        </p:txBody>
      </p:sp>
      <p:sp>
        <p:nvSpPr>
          <p:cNvPr id="5" name="TextovéPole 4">
            <a:extLst>
              <a:ext uri="{FF2B5EF4-FFF2-40B4-BE49-F238E27FC236}">
                <a16:creationId xmlns:a16="http://schemas.microsoft.com/office/drawing/2014/main" id="{32BEA86A-6058-1EF2-A284-7086B3912588}"/>
              </a:ext>
            </a:extLst>
          </p:cNvPr>
          <p:cNvSpPr txBox="1"/>
          <p:nvPr/>
        </p:nvSpPr>
        <p:spPr>
          <a:xfrm>
            <a:off x="103031" y="136525"/>
            <a:ext cx="11539470" cy="6001643"/>
          </a:xfrm>
          <a:prstGeom prst="rect">
            <a:avLst/>
          </a:prstGeom>
          <a:noFill/>
        </p:spPr>
        <p:txBody>
          <a:bodyPr wrap="square">
            <a:spAutoFit/>
          </a:bodyPr>
          <a:lstStyle/>
          <a:p>
            <a:pPr algn="just"/>
            <a:r>
              <a:rPr lang="cs-CZ" sz="3200" b="1" i="0" dirty="0">
                <a:effectLst/>
                <a:latin typeface="Roboto" panose="02000000000000000000" pitchFamily="2" charset="0"/>
                <a:ea typeface="Roboto" panose="02000000000000000000" pitchFamily="2" charset="0"/>
              </a:rPr>
              <a:t>Tvoření hlásek a jejich výslovnost</a:t>
            </a:r>
          </a:p>
          <a:p>
            <a:pPr algn="just"/>
            <a:endParaRPr lang="cs-CZ" sz="3200" b="1" i="0" dirty="0">
              <a:effectLst/>
              <a:latin typeface="Roboto" panose="02000000000000000000" pitchFamily="2" charset="0"/>
              <a:ea typeface="Roboto" panose="02000000000000000000" pitchFamily="2" charset="0"/>
            </a:endParaRPr>
          </a:p>
          <a:p>
            <a:pPr algn="just"/>
            <a:r>
              <a:rPr lang="cs-CZ" sz="3200" b="0" i="0" dirty="0">
                <a:solidFill>
                  <a:srgbClr val="000000"/>
                </a:solidFill>
                <a:effectLst/>
                <a:latin typeface="Roboto" panose="02000000000000000000" pitchFamily="2" charset="0"/>
                <a:ea typeface="Roboto" panose="02000000000000000000" pitchFamily="2" charset="0"/>
              </a:rPr>
              <a:t>Na tvoření hlásek se podílejí rty, jazyk, spodní čelist, zuby, dásňový výstupek, tvrdé a měkké patro, čili tzv. </a:t>
            </a:r>
            <a:r>
              <a:rPr lang="cs-CZ" sz="3200" b="1" i="0" dirty="0">
                <a:solidFill>
                  <a:srgbClr val="000000"/>
                </a:solidFill>
                <a:effectLst/>
                <a:latin typeface="Roboto" panose="02000000000000000000" pitchFamily="2" charset="0"/>
                <a:ea typeface="Roboto" panose="02000000000000000000" pitchFamily="2" charset="0"/>
              </a:rPr>
              <a:t>mluvidla</a:t>
            </a:r>
            <a:r>
              <a:rPr lang="cs-CZ" sz="3200" b="0" i="0" dirty="0">
                <a:solidFill>
                  <a:srgbClr val="000000"/>
                </a:solidFill>
                <a:effectLst/>
                <a:latin typeface="Roboto" panose="02000000000000000000" pitchFamily="2" charset="0"/>
                <a:ea typeface="Roboto" panose="02000000000000000000" pitchFamily="2" charset="0"/>
              </a:rPr>
              <a:t>. Základním předpokladem jejich funkčního využití je zejména uvolněnost všech částí mluvního aparátu (používá </a:t>
            </a:r>
            <a:br>
              <a:rPr lang="cs-CZ" sz="3200" b="0" i="0" dirty="0">
                <a:solidFill>
                  <a:srgbClr val="000000"/>
                </a:solidFill>
                <a:effectLst/>
                <a:latin typeface="Roboto" panose="02000000000000000000" pitchFamily="2" charset="0"/>
                <a:ea typeface="Roboto" panose="02000000000000000000" pitchFamily="2" charset="0"/>
              </a:rPr>
            </a:br>
            <a:r>
              <a:rPr lang="cs-CZ" sz="3200" b="0" i="0" dirty="0">
                <a:solidFill>
                  <a:srgbClr val="000000"/>
                </a:solidFill>
                <a:effectLst/>
                <a:latin typeface="Roboto" panose="02000000000000000000" pitchFamily="2" charset="0"/>
                <a:ea typeface="Roboto" panose="02000000000000000000" pitchFamily="2" charset="0"/>
              </a:rPr>
              <a:t>se rozcvičování - nejčastěji jazykolamy).</a:t>
            </a:r>
          </a:p>
          <a:p>
            <a:pPr algn="just"/>
            <a:endParaRPr lang="cs-CZ" sz="3200" b="0" i="0" dirty="0">
              <a:solidFill>
                <a:srgbClr val="000000"/>
              </a:solidFill>
              <a:effectLst/>
              <a:latin typeface="Roboto" panose="02000000000000000000" pitchFamily="2" charset="0"/>
              <a:ea typeface="Roboto" panose="02000000000000000000" pitchFamily="2" charset="0"/>
            </a:endParaRPr>
          </a:p>
          <a:p>
            <a:pPr algn="just"/>
            <a:r>
              <a:rPr lang="cs-CZ" sz="3200" b="0" i="0" dirty="0">
                <a:solidFill>
                  <a:srgbClr val="000000"/>
                </a:solidFill>
                <a:effectLst/>
                <a:latin typeface="Roboto" panose="02000000000000000000" pitchFamily="2" charset="0"/>
                <a:ea typeface="Roboto" panose="02000000000000000000" pitchFamily="2" charset="0"/>
              </a:rPr>
              <a:t>Ve </a:t>
            </a:r>
            <a:r>
              <a:rPr lang="cs-CZ" sz="3200" b="1" i="0" dirty="0">
                <a:solidFill>
                  <a:srgbClr val="000000"/>
                </a:solidFill>
                <a:effectLst/>
                <a:latin typeface="Roboto" panose="02000000000000000000" pitchFamily="2" charset="0"/>
                <a:ea typeface="Roboto" panose="02000000000000000000" pitchFamily="2" charset="0"/>
              </a:rPr>
              <a:t>zvukové stránce jazyka</a:t>
            </a:r>
            <a:r>
              <a:rPr lang="cs-CZ" sz="3200" b="0" i="0" dirty="0">
                <a:solidFill>
                  <a:srgbClr val="000000"/>
                </a:solidFill>
                <a:effectLst/>
                <a:latin typeface="Roboto" panose="02000000000000000000" pitchFamily="2" charset="0"/>
                <a:ea typeface="Roboto" panose="02000000000000000000" pitchFamily="2" charset="0"/>
              </a:rPr>
              <a:t> bychom se měli snažit oprostit </a:t>
            </a:r>
            <a:br>
              <a:rPr lang="cs-CZ" sz="3200" b="0" i="0" dirty="0">
                <a:solidFill>
                  <a:srgbClr val="000000"/>
                </a:solidFill>
                <a:effectLst/>
                <a:latin typeface="Roboto" panose="02000000000000000000" pitchFamily="2" charset="0"/>
                <a:ea typeface="Roboto" panose="02000000000000000000" pitchFamily="2" charset="0"/>
              </a:rPr>
            </a:br>
            <a:r>
              <a:rPr lang="cs-CZ" sz="3200" b="0" i="0" dirty="0">
                <a:solidFill>
                  <a:srgbClr val="000000"/>
                </a:solidFill>
                <a:effectLst/>
                <a:latin typeface="Roboto" panose="02000000000000000000" pitchFamily="2" charset="0"/>
                <a:ea typeface="Roboto" panose="02000000000000000000" pitchFamily="2" charset="0"/>
              </a:rPr>
              <a:t>od nefunkčních nářečních, oblastních či individuálních zvyklostí při výslovnosti, které bývají na závadu srozumitelnosti a estetičnosti našeho mluveného projevu.</a:t>
            </a:r>
          </a:p>
        </p:txBody>
      </p:sp>
    </p:spTree>
    <p:extLst>
      <p:ext uri="{BB962C8B-B14F-4D97-AF65-F5344CB8AC3E}">
        <p14:creationId xmlns:p14="http://schemas.microsoft.com/office/powerpoint/2010/main" val="5330573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A41083E-1D18-E45F-3303-BC59DF4D8A08}"/>
              </a:ext>
            </a:extLst>
          </p:cNvPr>
          <p:cNvSpPr>
            <a:spLocks noGrp="1"/>
          </p:cNvSpPr>
          <p:nvPr>
            <p:ph type="ftr" sz="quarter" idx="11"/>
          </p:nvPr>
        </p:nvSpPr>
        <p:spPr/>
        <p:txBody>
          <a:bodyPr/>
          <a:lstStyle/>
          <a:p>
            <a:endParaRPr lang="cs-CZ"/>
          </a:p>
        </p:txBody>
      </p:sp>
      <p:sp>
        <p:nvSpPr>
          <p:cNvPr id="3" name="Zástupný symbol pro číslo snímku 2">
            <a:extLst>
              <a:ext uri="{FF2B5EF4-FFF2-40B4-BE49-F238E27FC236}">
                <a16:creationId xmlns:a16="http://schemas.microsoft.com/office/drawing/2014/main" id="{0F4761AC-7C7A-40D7-32CD-97F6F70E6023}"/>
              </a:ext>
            </a:extLst>
          </p:cNvPr>
          <p:cNvSpPr>
            <a:spLocks noGrp="1"/>
          </p:cNvSpPr>
          <p:nvPr>
            <p:ph type="sldNum" sz="quarter" idx="12"/>
          </p:nvPr>
        </p:nvSpPr>
        <p:spPr/>
        <p:txBody>
          <a:bodyPr/>
          <a:lstStyle/>
          <a:p>
            <a:fld id="{789B0A88-CBF1-4A65-9018-C7FEF8242273}" type="slidenum">
              <a:rPr lang="cs-CZ" smtClean="0"/>
              <a:t>25</a:t>
            </a:fld>
            <a:endParaRPr lang="cs-CZ"/>
          </a:p>
        </p:txBody>
      </p:sp>
      <p:sp>
        <p:nvSpPr>
          <p:cNvPr id="5" name="TextovéPole 4">
            <a:extLst>
              <a:ext uri="{FF2B5EF4-FFF2-40B4-BE49-F238E27FC236}">
                <a16:creationId xmlns:a16="http://schemas.microsoft.com/office/drawing/2014/main" id="{7A15439D-8FF2-EA39-AB6D-AA08A80EC6EE}"/>
              </a:ext>
            </a:extLst>
          </p:cNvPr>
          <p:cNvSpPr txBox="1"/>
          <p:nvPr/>
        </p:nvSpPr>
        <p:spPr>
          <a:xfrm>
            <a:off x="0" y="296215"/>
            <a:ext cx="11990231" cy="6494085"/>
          </a:xfrm>
          <a:prstGeom prst="rect">
            <a:avLst/>
          </a:prstGeom>
          <a:noFill/>
        </p:spPr>
        <p:txBody>
          <a:bodyPr wrap="square">
            <a:spAutoFit/>
          </a:bodyPr>
          <a:lstStyle/>
          <a:p>
            <a:pPr algn="just"/>
            <a:r>
              <a:rPr lang="cs-CZ" sz="3200" b="0" i="0" dirty="0">
                <a:solidFill>
                  <a:srgbClr val="000000"/>
                </a:solidFill>
                <a:effectLst/>
                <a:latin typeface="Roboto" panose="02000000000000000000" pitchFamily="2" charset="0"/>
                <a:ea typeface="Roboto" panose="02000000000000000000" pitchFamily="2" charset="0"/>
              </a:rPr>
              <a:t>Využití patřičného přízvuku a síly hlasu je totéž, jako </a:t>
            </a:r>
            <a:r>
              <a:rPr lang="cs-CZ" sz="3200" b="1" i="0" dirty="0">
                <a:solidFill>
                  <a:srgbClr val="000000"/>
                </a:solidFill>
                <a:effectLst/>
                <a:latin typeface="Roboto" panose="02000000000000000000" pitchFamily="2" charset="0"/>
                <a:ea typeface="Roboto" panose="02000000000000000000" pitchFamily="2" charset="0"/>
              </a:rPr>
              <a:t>grafické zvýraznění v textu</a:t>
            </a:r>
            <a:r>
              <a:rPr lang="cs-CZ" sz="3200" b="0" i="0" dirty="0">
                <a:solidFill>
                  <a:srgbClr val="000000"/>
                </a:solidFill>
                <a:effectLst/>
                <a:latin typeface="Roboto" panose="02000000000000000000" pitchFamily="2" charset="0"/>
                <a:ea typeface="Roboto" panose="02000000000000000000" pitchFamily="2" charset="0"/>
              </a:rPr>
              <a:t>. </a:t>
            </a:r>
          </a:p>
          <a:p>
            <a:pPr algn="just"/>
            <a:r>
              <a:rPr lang="cs-CZ" sz="3200" b="0" i="0" dirty="0">
                <a:solidFill>
                  <a:srgbClr val="000000"/>
                </a:solidFill>
                <a:effectLst/>
                <a:latin typeface="Roboto" panose="02000000000000000000" pitchFamily="2" charset="0"/>
                <a:ea typeface="Roboto" panose="02000000000000000000" pitchFamily="2" charset="0"/>
              </a:rPr>
              <a:t>Tímto prostředkem se však nesmí plýtvat a je nutné si uvědomit, že někdy naopak potichu, sugestivně řečená věta má větší účinek, než věty pronesené silným hlasem. </a:t>
            </a:r>
          </a:p>
          <a:p>
            <a:pPr algn="just"/>
            <a:r>
              <a:rPr lang="cs-CZ" sz="3200" b="0" i="0" dirty="0">
                <a:solidFill>
                  <a:srgbClr val="000000"/>
                </a:solidFill>
                <a:effectLst/>
                <a:latin typeface="Roboto" panose="02000000000000000000" pitchFamily="2" charset="0"/>
                <a:ea typeface="Roboto" panose="02000000000000000000" pitchFamily="2" charset="0"/>
              </a:rPr>
              <a:t>Lze také používat různé odmlky nebo střídání rychlosti. Jde </a:t>
            </a:r>
            <a:br>
              <a:rPr lang="cs-CZ" sz="3200" b="0" i="0" dirty="0">
                <a:solidFill>
                  <a:srgbClr val="000000"/>
                </a:solidFill>
                <a:effectLst/>
                <a:latin typeface="Roboto" panose="02000000000000000000" pitchFamily="2" charset="0"/>
                <a:ea typeface="Roboto" panose="02000000000000000000" pitchFamily="2" charset="0"/>
              </a:rPr>
            </a:br>
            <a:r>
              <a:rPr lang="cs-CZ" sz="3200" b="0" i="0" dirty="0">
                <a:solidFill>
                  <a:srgbClr val="000000"/>
                </a:solidFill>
                <a:effectLst/>
                <a:latin typeface="Roboto" panose="02000000000000000000" pitchFamily="2" charset="0"/>
                <a:ea typeface="Roboto" panose="02000000000000000000" pitchFamily="2" charset="0"/>
              </a:rPr>
              <a:t>o působení kontrastu.</a:t>
            </a:r>
          </a:p>
          <a:p>
            <a:pPr algn="just"/>
            <a:r>
              <a:rPr lang="cs-CZ" sz="3200" b="1" i="0" dirty="0">
                <a:solidFill>
                  <a:srgbClr val="000000"/>
                </a:solidFill>
                <a:effectLst/>
                <a:latin typeface="verdana" panose="020B0604030504040204" pitchFamily="34" charset="0"/>
              </a:rPr>
              <a:t>Hlas</a:t>
            </a:r>
            <a:r>
              <a:rPr lang="cs-CZ" sz="3200" b="0" i="0" dirty="0">
                <a:solidFill>
                  <a:srgbClr val="000000"/>
                </a:solidFill>
                <a:effectLst/>
                <a:latin typeface="verdana" panose="020B0604030504040204" pitchFamily="34" charset="0"/>
              </a:rPr>
              <a:t> by měl být středně silný, tempo ani rychlé, ani příliš pomalé. Krajní případy vedou k předčasné únavě posluchačů.</a:t>
            </a:r>
          </a:p>
          <a:p>
            <a:pPr algn="just"/>
            <a:r>
              <a:rPr lang="cs-CZ" sz="3200" b="0" i="0" dirty="0">
                <a:solidFill>
                  <a:srgbClr val="000000"/>
                </a:solidFill>
                <a:effectLst/>
                <a:latin typeface="verdana" panose="020B0604030504040204" pitchFamily="34" charset="0"/>
              </a:rPr>
              <a:t>Pozor na nešvar nadbytečných a často používaných slov (jakoby, tedy, vlastně apod.).</a:t>
            </a:r>
          </a:p>
          <a:p>
            <a:endParaRPr lang="cs-CZ" sz="32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7512627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FC3A1E6F-EA11-62B3-3D02-61E646A2C562}"/>
              </a:ext>
            </a:extLst>
          </p:cNvPr>
          <p:cNvSpPr>
            <a:spLocks noGrp="1"/>
          </p:cNvSpPr>
          <p:nvPr>
            <p:ph type="ftr" sz="quarter" idx="11"/>
          </p:nvPr>
        </p:nvSpPr>
        <p:spPr/>
        <p:txBody>
          <a:bodyPr/>
          <a:lstStyle/>
          <a:p>
            <a:endParaRPr lang="cs-CZ"/>
          </a:p>
        </p:txBody>
      </p:sp>
      <p:sp>
        <p:nvSpPr>
          <p:cNvPr id="3" name="Zástupný symbol pro číslo snímku 2">
            <a:extLst>
              <a:ext uri="{FF2B5EF4-FFF2-40B4-BE49-F238E27FC236}">
                <a16:creationId xmlns:a16="http://schemas.microsoft.com/office/drawing/2014/main" id="{0B6A597F-FC28-93CF-A1D2-99351EBA58E8}"/>
              </a:ext>
            </a:extLst>
          </p:cNvPr>
          <p:cNvSpPr>
            <a:spLocks noGrp="1"/>
          </p:cNvSpPr>
          <p:nvPr>
            <p:ph type="sldNum" sz="quarter" idx="12"/>
          </p:nvPr>
        </p:nvSpPr>
        <p:spPr/>
        <p:txBody>
          <a:bodyPr/>
          <a:lstStyle/>
          <a:p>
            <a:fld id="{789B0A88-CBF1-4A65-9018-C7FEF8242273}" type="slidenum">
              <a:rPr lang="cs-CZ" smtClean="0"/>
              <a:t>26</a:t>
            </a:fld>
            <a:endParaRPr lang="cs-CZ"/>
          </a:p>
        </p:txBody>
      </p:sp>
      <p:sp>
        <p:nvSpPr>
          <p:cNvPr id="5" name="TextovéPole 4">
            <a:extLst>
              <a:ext uri="{FF2B5EF4-FFF2-40B4-BE49-F238E27FC236}">
                <a16:creationId xmlns:a16="http://schemas.microsoft.com/office/drawing/2014/main" id="{4F9BE17F-3354-FE8E-0BA6-63F4E24A7A8D}"/>
              </a:ext>
            </a:extLst>
          </p:cNvPr>
          <p:cNvSpPr txBox="1"/>
          <p:nvPr/>
        </p:nvSpPr>
        <p:spPr>
          <a:xfrm>
            <a:off x="309094" y="1751526"/>
            <a:ext cx="11590986" cy="2862322"/>
          </a:xfrm>
          <a:prstGeom prst="rect">
            <a:avLst/>
          </a:prstGeom>
          <a:noFill/>
        </p:spPr>
        <p:txBody>
          <a:bodyPr wrap="square">
            <a:spAutoFit/>
          </a:bodyPr>
          <a:lstStyle/>
          <a:p>
            <a:r>
              <a:rPr lang="cs-CZ" sz="3600" b="0" dirty="0">
                <a:solidFill>
                  <a:srgbClr val="000000"/>
                </a:solidFill>
                <a:effectLst/>
                <a:latin typeface="Roboto" panose="02000000000000000000" pitchFamily="2" charset="0"/>
                <a:ea typeface="Roboto" panose="02000000000000000000" pitchFamily="2" charset="0"/>
              </a:rPr>
              <a:t>Slovní projev doplňujeme přiměřenou mimikou, gestikulací a dalšími prostředky neverbální komunikace. I zde však musíme </a:t>
            </a:r>
            <a:r>
              <a:rPr lang="cs-CZ" sz="3600" b="1" dirty="0">
                <a:solidFill>
                  <a:srgbClr val="000000"/>
                </a:solidFill>
                <a:effectLst/>
                <a:latin typeface="Roboto" panose="02000000000000000000" pitchFamily="2" charset="0"/>
                <a:ea typeface="Roboto" panose="02000000000000000000" pitchFamily="2" charset="0"/>
              </a:rPr>
              <a:t>najít vhodnou míru</a:t>
            </a:r>
            <a:r>
              <a:rPr lang="cs-CZ" sz="3600" b="0" dirty="0">
                <a:solidFill>
                  <a:srgbClr val="000000"/>
                </a:solidFill>
                <a:effectLst/>
                <a:latin typeface="Roboto" panose="02000000000000000000" pitchFamily="2" charset="0"/>
                <a:ea typeface="Roboto" panose="02000000000000000000" pitchFamily="2" charset="0"/>
              </a:rPr>
              <a:t>. </a:t>
            </a:r>
          </a:p>
          <a:p>
            <a:r>
              <a:rPr lang="cs-CZ" sz="3600" b="0" dirty="0">
                <a:solidFill>
                  <a:srgbClr val="000000"/>
                </a:solidFill>
                <a:effectLst/>
                <a:latin typeface="Roboto" panose="02000000000000000000" pitchFamily="2" charset="0"/>
                <a:ea typeface="Roboto" panose="02000000000000000000" pitchFamily="2" charset="0"/>
              </a:rPr>
              <a:t>Jejich nedostatek způsobuje nezájem a ospalost, přebytek pak odvádí od mluveného slova.</a:t>
            </a:r>
            <a:endParaRPr lang="cs-CZ" sz="36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8200837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292DCF6-C52A-8A9E-E0C9-ED7B55BAE11B}"/>
              </a:ext>
            </a:extLst>
          </p:cNvPr>
          <p:cNvSpPr>
            <a:spLocks noGrp="1"/>
          </p:cNvSpPr>
          <p:nvPr>
            <p:ph type="ftr" sz="quarter" idx="11"/>
          </p:nvPr>
        </p:nvSpPr>
        <p:spPr/>
        <p:txBody>
          <a:bodyPr/>
          <a:lstStyle/>
          <a:p>
            <a:endParaRPr lang="cs-CZ"/>
          </a:p>
        </p:txBody>
      </p:sp>
      <p:sp>
        <p:nvSpPr>
          <p:cNvPr id="3" name="Zástupný symbol pro číslo snímku 2">
            <a:extLst>
              <a:ext uri="{FF2B5EF4-FFF2-40B4-BE49-F238E27FC236}">
                <a16:creationId xmlns:a16="http://schemas.microsoft.com/office/drawing/2014/main" id="{E79A040D-C3CF-8F32-5580-0102B8910AC8}"/>
              </a:ext>
            </a:extLst>
          </p:cNvPr>
          <p:cNvSpPr>
            <a:spLocks noGrp="1"/>
          </p:cNvSpPr>
          <p:nvPr>
            <p:ph type="sldNum" sz="quarter" idx="12"/>
          </p:nvPr>
        </p:nvSpPr>
        <p:spPr/>
        <p:txBody>
          <a:bodyPr/>
          <a:lstStyle/>
          <a:p>
            <a:fld id="{789B0A88-CBF1-4A65-9018-C7FEF8242273}" type="slidenum">
              <a:rPr lang="cs-CZ" smtClean="0"/>
              <a:t>27</a:t>
            </a:fld>
            <a:endParaRPr lang="cs-CZ"/>
          </a:p>
        </p:txBody>
      </p:sp>
      <p:sp>
        <p:nvSpPr>
          <p:cNvPr id="5" name="TextovéPole 4">
            <a:extLst>
              <a:ext uri="{FF2B5EF4-FFF2-40B4-BE49-F238E27FC236}">
                <a16:creationId xmlns:a16="http://schemas.microsoft.com/office/drawing/2014/main" id="{4A74670F-54AA-91A5-95A9-7ADC6D6134E6}"/>
              </a:ext>
            </a:extLst>
          </p:cNvPr>
          <p:cNvSpPr txBox="1"/>
          <p:nvPr/>
        </p:nvSpPr>
        <p:spPr>
          <a:xfrm>
            <a:off x="231820" y="334852"/>
            <a:ext cx="11243256" cy="5509200"/>
          </a:xfrm>
          <a:prstGeom prst="rect">
            <a:avLst/>
          </a:prstGeom>
          <a:noFill/>
        </p:spPr>
        <p:txBody>
          <a:bodyPr wrap="square">
            <a:spAutoFit/>
          </a:bodyPr>
          <a:lstStyle/>
          <a:p>
            <a:pPr algn="just"/>
            <a:r>
              <a:rPr lang="cs-CZ" sz="3200" b="1" i="0" dirty="0">
                <a:effectLst/>
                <a:latin typeface="Roboto" panose="02000000000000000000" pitchFamily="2" charset="0"/>
                <a:ea typeface="Roboto" panose="02000000000000000000" pitchFamily="2" charset="0"/>
              </a:rPr>
              <a:t>Zvukové prostředky mluveného projevu</a:t>
            </a:r>
          </a:p>
          <a:p>
            <a:pPr algn="just"/>
            <a:endParaRPr lang="cs-CZ" sz="3200" b="1" i="0" dirty="0">
              <a:effectLst/>
              <a:latin typeface="Roboto" panose="02000000000000000000" pitchFamily="2" charset="0"/>
              <a:ea typeface="Roboto" panose="02000000000000000000" pitchFamily="2" charset="0"/>
            </a:endParaRPr>
          </a:p>
          <a:p>
            <a:pPr algn="just"/>
            <a:r>
              <a:rPr lang="cs-CZ" sz="3200" b="0" i="0" dirty="0">
                <a:solidFill>
                  <a:srgbClr val="000000"/>
                </a:solidFill>
                <a:effectLst/>
                <a:latin typeface="Roboto" panose="02000000000000000000" pitchFamily="2" charset="0"/>
                <a:ea typeface="Roboto" panose="02000000000000000000" pitchFamily="2" charset="0"/>
              </a:rPr>
              <a:t>Mluvený projev není jen monotónní, jednotvárný proud řeči. Odráží i náš psychický stav a naši dovednost vyjádřit </a:t>
            </a:r>
            <a:br>
              <a:rPr lang="cs-CZ" sz="3200" b="0" i="0" dirty="0">
                <a:solidFill>
                  <a:srgbClr val="000000"/>
                </a:solidFill>
                <a:effectLst/>
                <a:latin typeface="Roboto" panose="02000000000000000000" pitchFamily="2" charset="0"/>
                <a:ea typeface="Roboto" panose="02000000000000000000" pitchFamily="2" charset="0"/>
              </a:rPr>
            </a:br>
            <a:r>
              <a:rPr lang="cs-CZ" sz="3200" b="0" i="0" dirty="0">
                <a:solidFill>
                  <a:srgbClr val="000000"/>
                </a:solidFill>
                <a:effectLst/>
                <a:latin typeface="Roboto" panose="02000000000000000000" pitchFamily="2" charset="0"/>
                <a:ea typeface="Roboto" panose="02000000000000000000" pitchFamily="2" charset="0"/>
              </a:rPr>
              <a:t>se vhodně v dané situaci a přizpůsobit náš řečový projev posluchačům, se kterými rozmlouváme.</a:t>
            </a:r>
          </a:p>
          <a:p>
            <a:pPr algn="just"/>
            <a:endParaRPr lang="cs-CZ" sz="3200" b="0" i="0" dirty="0">
              <a:solidFill>
                <a:srgbClr val="000000"/>
              </a:solidFill>
              <a:effectLst/>
              <a:latin typeface="Roboto" panose="02000000000000000000" pitchFamily="2" charset="0"/>
              <a:ea typeface="Roboto" panose="02000000000000000000" pitchFamily="2" charset="0"/>
            </a:endParaRPr>
          </a:p>
          <a:p>
            <a:pPr algn="just"/>
            <a:r>
              <a:rPr lang="cs-CZ" sz="3200" b="0" i="0" dirty="0">
                <a:solidFill>
                  <a:srgbClr val="000000"/>
                </a:solidFill>
                <a:effectLst/>
                <a:latin typeface="Roboto" panose="02000000000000000000" pitchFamily="2" charset="0"/>
                <a:ea typeface="Roboto" panose="02000000000000000000" pitchFamily="2" charset="0"/>
              </a:rPr>
              <a:t>Řeč můžeme různě upravovat (modulovat). To znamená, </a:t>
            </a:r>
            <a:br>
              <a:rPr lang="cs-CZ" sz="3200" b="0" i="0" dirty="0">
                <a:solidFill>
                  <a:srgbClr val="000000"/>
                </a:solidFill>
                <a:effectLst/>
                <a:latin typeface="Roboto" panose="02000000000000000000" pitchFamily="2" charset="0"/>
                <a:ea typeface="Roboto" panose="02000000000000000000" pitchFamily="2" charset="0"/>
              </a:rPr>
            </a:br>
            <a:r>
              <a:rPr lang="cs-CZ" sz="3200" b="0" i="0" dirty="0">
                <a:solidFill>
                  <a:srgbClr val="000000"/>
                </a:solidFill>
                <a:effectLst/>
                <a:latin typeface="Roboto" panose="02000000000000000000" pitchFamily="2" charset="0"/>
                <a:ea typeface="Roboto" panose="02000000000000000000" pitchFamily="2" charset="0"/>
              </a:rPr>
              <a:t>že dokážeme vhodně zvolit různou sílu (potichu, nahlas), výšku (stoupání, klesání) a barvu hlasu (temně, drsně), včetně tempa řeči.</a:t>
            </a:r>
          </a:p>
        </p:txBody>
      </p:sp>
    </p:spTree>
    <p:extLst>
      <p:ext uri="{BB962C8B-B14F-4D97-AF65-F5344CB8AC3E}">
        <p14:creationId xmlns:p14="http://schemas.microsoft.com/office/powerpoint/2010/main" val="3167313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765F125B-05A3-90FA-D3CC-42EA31184C3C}"/>
              </a:ext>
            </a:extLst>
          </p:cNvPr>
          <p:cNvSpPr>
            <a:spLocks noGrp="1"/>
          </p:cNvSpPr>
          <p:nvPr>
            <p:ph type="ftr" sz="quarter" idx="11"/>
          </p:nvPr>
        </p:nvSpPr>
        <p:spPr/>
        <p:txBody>
          <a:bodyPr/>
          <a:lstStyle/>
          <a:p>
            <a:endParaRPr lang="cs-CZ"/>
          </a:p>
        </p:txBody>
      </p:sp>
      <p:sp>
        <p:nvSpPr>
          <p:cNvPr id="3" name="Zástupný symbol pro číslo snímku 2">
            <a:extLst>
              <a:ext uri="{FF2B5EF4-FFF2-40B4-BE49-F238E27FC236}">
                <a16:creationId xmlns:a16="http://schemas.microsoft.com/office/drawing/2014/main" id="{B3960976-BC86-B600-B963-95A00061E6F6}"/>
              </a:ext>
            </a:extLst>
          </p:cNvPr>
          <p:cNvSpPr>
            <a:spLocks noGrp="1"/>
          </p:cNvSpPr>
          <p:nvPr>
            <p:ph type="sldNum" sz="quarter" idx="12"/>
          </p:nvPr>
        </p:nvSpPr>
        <p:spPr/>
        <p:txBody>
          <a:bodyPr/>
          <a:lstStyle/>
          <a:p>
            <a:fld id="{789B0A88-CBF1-4A65-9018-C7FEF8242273}" type="slidenum">
              <a:rPr lang="cs-CZ" smtClean="0"/>
              <a:t>28</a:t>
            </a:fld>
            <a:endParaRPr lang="cs-CZ"/>
          </a:p>
        </p:txBody>
      </p:sp>
      <p:sp>
        <p:nvSpPr>
          <p:cNvPr id="5" name="TextovéPole 4">
            <a:extLst>
              <a:ext uri="{FF2B5EF4-FFF2-40B4-BE49-F238E27FC236}">
                <a16:creationId xmlns:a16="http://schemas.microsoft.com/office/drawing/2014/main" id="{1D34EAFD-DE26-98AF-421F-9D7BBEE8BFDB}"/>
              </a:ext>
            </a:extLst>
          </p:cNvPr>
          <p:cNvSpPr txBox="1"/>
          <p:nvPr/>
        </p:nvSpPr>
        <p:spPr>
          <a:xfrm>
            <a:off x="579550" y="515155"/>
            <a:ext cx="11153104" cy="3970318"/>
          </a:xfrm>
          <a:prstGeom prst="rect">
            <a:avLst/>
          </a:prstGeom>
          <a:noFill/>
        </p:spPr>
        <p:txBody>
          <a:bodyPr wrap="square">
            <a:spAutoFit/>
          </a:bodyPr>
          <a:lstStyle/>
          <a:p>
            <a:r>
              <a:rPr lang="cs-CZ" sz="3600" b="1" i="0" dirty="0">
                <a:solidFill>
                  <a:srgbClr val="000000"/>
                </a:solidFill>
                <a:effectLst/>
                <a:latin typeface="Roboto" panose="02000000000000000000" pitchFamily="2" charset="0"/>
                <a:ea typeface="Roboto" panose="02000000000000000000" pitchFamily="2" charset="0"/>
              </a:rPr>
              <a:t>Řeč je specificky lidským prostředkem dorozumívání. </a:t>
            </a:r>
          </a:p>
          <a:p>
            <a:r>
              <a:rPr lang="cs-CZ" sz="3600" i="0" dirty="0">
                <a:solidFill>
                  <a:srgbClr val="000000"/>
                </a:solidFill>
                <a:effectLst/>
                <a:latin typeface="Roboto" panose="02000000000000000000" pitchFamily="2" charset="0"/>
                <a:ea typeface="Roboto" panose="02000000000000000000" pitchFamily="2" charset="0"/>
              </a:rPr>
              <a:t>- Jde o komunikaci zprostředkovanou jazykovým znakem a významem na něj vázaným. </a:t>
            </a:r>
          </a:p>
          <a:p>
            <a:r>
              <a:rPr lang="cs-CZ" sz="3600" i="0" dirty="0">
                <a:solidFill>
                  <a:srgbClr val="000000"/>
                </a:solidFill>
                <a:effectLst/>
                <a:latin typeface="Roboto" panose="02000000000000000000" pitchFamily="2" charset="0"/>
                <a:ea typeface="Roboto" panose="02000000000000000000" pitchFamily="2" charset="0"/>
              </a:rPr>
              <a:t>- Při slovním sdělování je důležitý obsah, slovní vyjádření toho, co se chce říci a dále charakteristiky řeči.</a:t>
            </a:r>
            <a:endParaRPr lang="cs-CZ" sz="36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1104882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7354C550-2850-50BC-12A4-3D87B8A65523}"/>
              </a:ext>
            </a:extLst>
          </p:cNvPr>
          <p:cNvSpPr>
            <a:spLocks noGrp="1"/>
          </p:cNvSpPr>
          <p:nvPr>
            <p:ph type="ftr" sz="quarter" idx="11"/>
          </p:nvPr>
        </p:nvSpPr>
        <p:spPr/>
        <p:txBody>
          <a:bodyPr/>
          <a:lstStyle/>
          <a:p>
            <a:endParaRPr lang="cs-CZ"/>
          </a:p>
        </p:txBody>
      </p:sp>
      <p:sp>
        <p:nvSpPr>
          <p:cNvPr id="3" name="Zástupný symbol pro číslo snímku 2">
            <a:extLst>
              <a:ext uri="{FF2B5EF4-FFF2-40B4-BE49-F238E27FC236}">
                <a16:creationId xmlns:a16="http://schemas.microsoft.com/office/drawing/2014/main" id="{70EEEB5B-3184-7982-DA1D-06D2727F9864}"/>
              </a:ext>
            </a:extLst>
          </p:cNvPr>
          <p:cNvSpPr>
            <a:spLocks noGrp="1"/>
          </p:cNvSpPr>
          <p:nvPr>
            <p:ph type="sldNum" sz="quarter" idx="12"/>
          </p:nvPr>
        </p:nvSpPr>
        <p:spPr/>
        <p:txBody>
          <a:bodyPr/>
          <a:lstStyle/>
          <a:p>
            <a:fld id="{789B0A88-CBF1-4A65-9018-C7FEF8242273}" type="slidenum">
              <a:rPr lang="cs-CZ" smtClean="0"/>
              <a:t>29</a:t>
            </a:fld>
            <a:endParaRPr lang="cs-CZ"/>
          </a:p>
        </p:txBody>
      </p:sp>
      <p:sp>
        <p:nvSpPr>
          <p:cNvPr id="5" name="TextovéPole 4">
            <a:extLst>
              <a:ext uri="{FF2B5EF4-FFF2-40B4-BE49-F238E27FC236}">
                <a16:creationId xmlns:a16="http://schemas.microsoft.com/office/drawing/2014/main" id="{F3B935BE-DE5F-6AC1-D7E7-3BECB7552249}"/>
              </a:ext>
            </a:extLst>
          </p:cNvPr>
          <p:cNvSpPr txBox="1"/>
          <p:nvPr/>
        </p:nvSpPr>
        <p:spPr>
          <a:xfrm>
            <a:off x="334851" y="978794"/>
            <a:ext cx="11449318" cy="3785652"/>
          </a:xfrm>
          <a:prstGeom prst="rect">
            <a:avLst/>
          </a:prstGeom>
          <a:noFill/>
        </p:spPr>
        <p:txBody>
          <a:bodyPr wrap="square">
            <a:spAutoFit/>
          </a:bodyPr>
          <a:lstStyle/>
          <a:p>
            <a:pPr algn="just"/>
            <a:r>
              <a:rPr lang="cs-CZ" sz="4000" b="0" i="0" dirty="0">
                <a:solidFill>
                  <a:srgbClr val="212529"/>
                </a:solidFill>
                <a:effectLst/>
                <a:latin typeface="Roboto" panose="02000000000000000000" pitchFamily="2" charset="0"/>
              </a:rPr>
              <a:t>Zdroj:</a:t>
            </a:r>
          </a:p>
          <a:p>
            <a:pPr algn="just">
              <a:buFont typeface="Arial" panose="020B0604020202020204" pitchFamily="34" charset="0"/>
              <a:buChar char="•"/>
            </a:pPr>
            <a:endParaRPr lang="cs-CZ" sz="4000" b="0" i="0" dirty="0">
              <a:solidFill>
                <a:srgbClr val="212529"/>
              </a:solidFill>
              <a:effectLst/>
              <a:latin typeface="Roboto" panose="02000000000000000000" pitchFamily="2" charset="0"/>
            </a:endParaRPr>
          </a:p>
          <a:p>
            <a:pPr algn="just">
              <a:buFont typeface="Arial" panose="020B0604020202020204" pitchFamily="34" charset="0"/>
              <a:buChar char="•"/>
            </a:pPr>
            <a:r>
              <a:rPr lang="cs-CZ" sz="4000" b="0" i="0" dirty="0">
                <a:solidFill>
                  <a:srgbClr val="212529"/>
                </a:solidFill>
                <a:effectLst/>
                <a:latin typeface="Roboto" panose="02000000000000000000" pitchFamily="2" charset="0"/>
              </a:rPr>
              <a:t>ZELINKOVÁ, O.: </a:t>
            </a:r>
            <a:r>
              <a:rPr lang="cs-CZ" sz="4000" b="0" i="1" dirty="0">
                <a:solidFill>
                  <a:srgbClr val="212529"/>
                </a:solidFill>
                <a:effectLst/>
                <a:latin typeface="Roboto" panose="02000000000000000000" pitchFamily="2" charset="0"/>
              </a:rPr>
              <a:t>Poruchy učení</a:t>
            </a:r>
            <a:r>
              <a:rPr lang="cs-CZ" sz="4000" b="0" i="0" dirty="0">
                <a:solidFill>
                  <a:srgbClr val="212529"/>
                </a:solidFill>
                <a:effectLst/>
                <a:latin typeface="Roboto" panose="02000000000000000000" pitchFamily="2" charset="0"/>
              </a:rPr>
              <a:t>. Portál, Praha 2003.</a:t>
            </a:r>
          </a:p>
          <a:p>
            <a:pPr algn="just">
              <a:buFont typeface="Arial" panose="020B0604020202020204" pitchFamily="34" charset="0"/>
              <a:buChar char="•"/>
            </a:pPr>
            <a:r>
              <a:rPr lang="cs-CZ" sz="4000" b="0" i="0" dirty="0">
                <a:solidFill>
                  <a:srgbClr val="212529"/>
                </a:solidFill>
                <a:effectLst/>
                <a:latin typeface="Roboto" panose="02000000000000000000" pitchFamily="2" charset="0"/>
              </a:rPr>
              <a:t>BEDNÁŘOVÁ, J., ŠMARDOVÁ, V.: </a:t>
            </a:r>
            <a:r>
              <a:rPr lang="cs-CZ" sz="4000" b="0" i="1" dirty="0">
                <a:solidFill>
                  <a:srgbClr val="212529"/>
                </a:solidFill>
                <a:effectLst/>
                <a:latin typeface="Roboto" panose="02000000000000000000" pitchFamily="2" charset="0"/>
              </a:rPr>
              <a:t>Školní zralost</a:t>
            </a:r>
            <a:r>
              <a:rPr lang="cs-CZ" sz="4000" b="0" i="0" dirty="0">
                <a:solidFill>
                  <a:srgbClr val="212529"/>
                </a:solidFill>
                <a:effectLst/>
                <a:latin typeface="Roboto" panose="02000000000000000000" pitchFamily="2" charset="0"/>
              </a:rPr>
              <a:t>. </a:t>
            </a:r>
            <a:r>
              <a:rPr lang="cs-CZ" sz="4000" b="0" i="0" dirty="0" err="1">
                <a:solidFill>
                  <a:srgbClr val="212529"/>
                </a:solidFill>
                <a:effectLst/>
                <a:latin typeface="Roboto" panose="02000000000000000000" pitchFamily="2" charset="0"/>
              </a:rPr>
              <a:t>Computer</a:t>
            </a:r>
            <a:r>
              <a:rPr lang="cs-CZ" sz="4000" b="0" i="0" dirty="0">
                <a:solidFill>
                  <a:srgbClr val="212529"/>
                </a:solidFill>
                <a:effectLst/>
                <a:latin typeface="Roboto" panose="02000000000000000000" pitchFamily="2" charset="0"/>
              </a:rPr>
              <a:t> </a:t>
            </a:r>
            <a:r>
              <a:rPr lang="cs-CZ" sz="4000" b="0" i="0" dirty="0" err="1">
                <a:solidFill>
                  <a:srgbClr val="212529"/>
                </a:solidFill>
                <a:effectLst/>
                <a:latin typeface="Roboto" panose="02000000000000000000" pitchFamily="2" charset="0"/>
              </a:rPr>
              <a:t>press</a:t>
            </a:r>
            <a:r>
              <a:rPr lang="cs-CZ" sz="4000" b="0" i="0" dirty="0">
                <a:solidFill>
                  <a:srgbClr val="212529"/>
                </a:solidFill>
                <a:effectLst/>
                <a:latin typeface="Roboto" panose="02000000000000000000" pitchFamily="2" charset="0"/>
              </a:rPr>
              <a:t>, Brno 2010.</a:t>
            </a:r>
          </a:p>
        </p:txBody>
      </p:sp>
    </p:spTree>
    <p:extLst>
      <p:ext uri="{BB962C8B-B14F-4D97-AF65-F5344CB8AC3E}">
        <p14:creationId xmlns:p14="http://schemas.microsoft.com/office/powerpoint/2010/main" val="1714899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10"/>
          <p:cNvSpPr/>
          <p:nvPr/>
        </p:nvSpPr>
        <p:spPr>
          <a:xfrm>
            <a:off x="375160" y="822204"/>
            <a:ext cx="11959340" cy="5779234"/>
          </a:xfrm>
          <a:prstGeom prst="rect">
            <a:avLst/>
          </a:prstGeom>
          <a:solidFill>
            <a:srgbClr val="2388A9">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4000" b="1" dirty="0">
              <a:solidFill>
                <a:srgbClr val="2388A9"/>
              </a:solidFill>
              <a:latin typeface="Verdana" panose="020B0604030504040204" pitchFamily="34" charset="0"/>
              <a:ea typeface="Verdana" panose="020B0604030504040204" pitchFamily="34" charset="0"/>
            </a:endParaRPr>
          </a:p>
        </p:txBody>
      </p:sp>
      <p:sp>
        <p:nvSpPr>
          <p:cNvPr id="6" name="Obdélník 5"/>
          <p:cNvSpPr/>
          <p:nvPr/>
        </p:nvSpPr>
        <p:spPr>
          <a:xfrm>
            <a:off x="553793" y="978795"/>
            <a:ext cx="12090400" cy="7786747"/>
          </a:xfrm>
          <a:prstGeom prst="rect">
            <a:avLst/>
          </a:prstGeom>
        </p:spPr>
        <p:txBody>
          <a:bodyPr wrap="square">
            <a:spAutoFit/>
          </a:bodyPr>
          <a:lstStyle/>
          <a:p>
            <a:r>
              <a:rPr lang="cs-CZ" sz="4400" b="0" dirty="0">
                <a:solidFill>
                  <a:schemeClr val="bg1"/>
                </a:solidFill>
                <a:effectLst/>
                <a:latin typeface="Roboto" panose="02000000000000000000" pitchFamily="2" charset="0"/>
              </a:rPr>
              <a:t>Řeč </a:t>
            </a:r>
          </a:p>
          <a:p>
            <a:pPr marL="571500" indent="-571500">
              <a:buFontTx/>
              <a:buChar char="-"/>
            </a:pPr>
            <a:r>
              <a:rPr lang="cs-CZ" sz="4000" b="0" dirty="0">
                <a:solidFill>
                  <a:schemeClr val="bg1"/>
                </a:solidFill>
                <a:effectLst/>
                <a:latin typeface="Roboto" panose="02000000000000000000" pitchFamily="2" charset="0"/>
              </a:rPr>
              <a:t>je komplexní schopnost, která má složitější strukturu. Lze ji rozdělit na několik jazykových rovin:</a:t>
            </a:r>
          </a:p>
          <a:p>
            <a:pPr marL="571500" indent="-571500">
              <a:buFontTx/>
              <a:buChar char="-"/>
            </a:pPr>
            <a:r>
              <a:rPr lang="cs-CZ" sz="4000" dirty="0">
                <a:solidFill>
                  <a:schemeClr val="bg1"/>
                </a:solidFill>
                <a:latin typeface="Roboto" panose="02000000000000000000" pitchFamily="2" charset="0"/>
              </a:rPr>
              <a:t>f</a:t>
            </a:r>
            <a:r>
              <a:rPr lang="cs-CZ" sz="4000" b="0" i="0" dirty="0">
                <a:solidFill>
                  <a:schemeClr val="bg1"/>
                </a:solidFill>
                <a:effectLst/>
                <a:latin typeface="Roboto" panose="02000000000000000000" pitchFamily="2" charset="0"/>
              </a:rPr>
              <a:t>oneticko-fonologická rovina;</a:t>
            </a:r>
          </a:p>
          <a:p>
            <a:pPr marL="571500" indent="-571500">
              <a:buFontTx/>
              <a:buChar char="-"/>
            </a:pPr>
            <a:r>
              <a:rPr lang="cs-CZ" sz="4000" dirty="0">
                <a:solidFill>
                  <a:schemeClr val="bg1"/>
                </a:solidFill>
                <a:latin typeface="Roboto" panose="02000000000000000000" pitchFamily="2" charset="0"/>
              </a:rPr>
              <a:t>l</a:t>
            </a:r>
            <a:r>
              <a:rPr lang="cs-CZ" sz="4000" b="0" i="0" dirty="0">
                <a:solidFill>
                  <a:schemeClr val="bg1"/>
                </a:solidFill>
                <a:effectLst/>
                <a:latin typeface="Roboto" panose="02000000000000000000" pitchFamily="2" charset="0"/>
              </a:rPr>
              <a:t>exikálně-sémantická rovina;</a:t>
            </a:r>
          </a:p>
          <a:p>
            <a:pPr marL="571500" indent="-571500">
              <a:buFontTx/>
              <a:buChar char="-"/>
            </a:pPr>
            <a:r>
              <a:rPr lang="cs-CZ" sz="4000" dirty="0">
                <a:solidFill>
                  <a:schemeClr val="bg1"/>
                </a:solidFill>
                <a:latin typeface="Roboto" panose="02000000000000000000" pitchFamily="2" charset="0"/>
              </a:rPr>
              <a:t>m</a:t>
            </a:r>
            <a:r>
              <a:rPr lang="cs-CZ" sz="4000" b="0" i="0" dirty="0">
                <a:solidFill>
                  <a:schemeClr val="bg1"/>
                </a:solidFill>
                <a:effectLst/>
                <a:latin typeface="Roboto" panose="02000000000000000000" pitchFamily="2" charset="0"/>
              </a:rPr>
              <a:t>orfologicko-syntaktická rovina;</a:t>
            </a:r>
          </a:p>
          <a:p>
            <a:pPr marL="571500" indent="-571500">
              <a:buFontTx/>
              <a:buChar char="-"/>
            </a:pPr>
            <a:r>
              <a:rPr lang="cs-CZ" sz="4000" dirty="0">
                <a:solidFill>
                  <a:schemeClr val="bg1"/>
                </a:solidFill>
                <a:latin typeface="Roboto" panose="02000000000000000000" pitchFamily="2" charset="0"/>
              </a:rPr>
              <a:t>p</a:t>
            </a:r>
            <a:r>
              <a:rPr lang="cs-CZ" sz="4000" b="0" i="0" dirty="0">
                <a:solidFill>
                  <a:schemeClr val="bg1"/>
                </a:solidFill>
                <a:effectLst/>
                <a:latin typeface="Roboto" panose="02000000000000000000" pitchFamily="2" charset="0"/>
              </a:rPr>
              <a:t>ragmatická rovina.</a:t>
            </a:r>
          </a:p>
          <a:p>
            <a:pPr marL="571500" indent="-571500">
              <a:buFontTx/>
              <a:buChar char="-"/>
            </a:pPr>
            <a:endParaRPr lang="cs-CZ" sz="4400" b="0" i="0" dirty="0">
              <a:solidFill>
                <a:schemeClr val="bg1"/>
              </a:solidFill>
              <a:effectLst/>
              <a:latin typeface="Roboto" panose="02000000000000000000" pitchFamily="2" charset="0"/>
            </a:endParaRPr>
          </a:p>
          <a:p>
            <a:pPr marL="571500" indent="-571500">
              <a:buFontTx/>
              <a:buChar char="-"/>
            </a:pPr>
            <a:endParaRPr lang="cs-CZ" sz="4400" b="0" i="0" dirty="0">
              <a:solidFill>
                <a:srgbClr val="212529"/>
              </a:solidFill>
              <a:effectLst/>
              <a:latin typeface="Roboto" panose="02000000000000000000" pitchFamily="2" charset="0"/>
            </a:endParaRPr>
          </a:p>
          <a:p>
            <a:pPr marL="571500" indent="-571500">
              <a:buFontTx/>
              <a:buChar char="-"/>
            </a:pPr>
            <a:endParaRPr lang="cs-CZ" sz="4400" b="0" i="0" dirty="0">
              <a:solidFill>
                <a:srgbClr val="212529"/>
              </a:solidFill>
              <a:effectLst/>
              <a:latin typeface="Roboto" panose="02000000000000000000" pitchFamily="2" charset="0"/>
            </a:endParaRPr>
          </a:p>
          <a:p>
            <a:pPr marL="571500" indent="-571500">
              <a:buFontTx/>
              <a:buChar char="-"/>
            </a:pPr>
            <a:endParaRPr lang="cs-CZ" sz="4400" b="1" spc="-18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985347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ázek 9"/>
          <p:cNvPicPr>
            <a:picLocks noChangeAspect="1"/>
          </p:cNvPicPr>
          <p:nvPr/>
        </p:nvPicPr>
        <p:blipFill rotWithShape="1">
          <a:blip r:embed="rId2" cstate="print">
            <a:extLst>
              <a:ext uri="{28A0092B-C50C-407E-A947-70E740481C1C}">
                <a14:useLocalDpi xmlns:a14="http://schemas.microsoft.com/office/drawing/2010/main" val="0"/>
              </a:ext>
            </a:extLst>
          </a:blip>
          <a:srcRect l="-733" t="15038" r="106" b="-384"/>
          <a:stretch/>
        </p:blipFill>
        <p:spPr>
          <a:xfrm>
            <a:off x="-133350" y="-31749"/>
            <a:ext cx="12382662" cy="6974810"/>
          </a:xfrm>
          <a:prstGeom prst="rect">
            <a:avLst/>
          </a:prstGeom>
        </p:spPr>
      </p:pic>
      <p:sp>
        <p:nvSpPr>
          <p:cNvPr id="12" name="Obdélník 11"/>
          <p:cNvSpPr/>
          <p:nvPr/>
        </p:nvSpPr>
        <p:spPr>
          <a:xfrm>
            <a:off x="-59816" y="-31750"/>
            <a:ext cx="12309128" cy="6974811"/>
          </a:xfrm>
          <a:prstGeom prst="rect">
            <a:avLst/>
          </a:prstGeom>
          <a:solidFill>
            <a:schemeClr val="tx1">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6" name="Obrázek 5"/>
          <p:cNvPicPr>
            <a:picLocks noChangeAspect="1"/>
          </p:cNvPicPr>
          <p:nvPr/>
        </p:nvPicPr>
        <p:blipFill rotWithShape="1">
          <a:blip r:embed="rId3" cstate="print">
            <a:duotone>
              <a:prstClr val="black"/>
              <a:schemeClr val="bg1">
                <a:tint val="45000"/>
                <a:satMod val="400000"/>
              </a:schemeClr>
            </a:duotone>
            <a:extLst>
              <a:ext uri="{BEBA8EAE-BF5A-486C-A8C5-ECC9F3942E4B}">
                <a14:imgProps xmlns:a14="http://schemas.microsoft.com/office/drawing/2010/main">
                  <a14:imgLayer r:embed="rId4">
                    <a14:imgEffect>
                      <a14:brightnessContrast bright="100000" contrast="40000"/>
                    </a14:imgEffect>
                  </a14:imgLayer>
                </a14:imgProps>
              </a:ext>
              <a:ext uri="{28A0092B-C50C-407E-A947-70E740481C1C}">
                <a14:useLocalDpi xmlns:a14="http://schemas.microsoft.com/office/drawing/2010/main" val="0"/>
              </a:ext>
            </a:extLst>
          </a:blip>
          <a:srcRect l="1" t="15463" r="84758"/>
          <a:stretch/>
        </p:blipFill>
        <p:spPr>
          <a:xfrm>
            <a:off x="3679369" y="2534139"/>
            <a:ext cx="1469834" cy="1593219"/>
          </a:xfrm>
          <a:prstGeom prst="rect">
            <a:avLst/>
          </a:prstGeom>
        </p:spPr>
      </p:pic>
      <p:sp>
        <p:nvSpPr>
          <p:cNvPr id="11" name="Obdélník 10"/>
          <p:cNvSpPr/>
          <p:nvPr/>
        </p:nvSpPr>
        <p:spPr>
          <a:xfrm>
            <a:off x="4992337" y="2680808"/>
            <a:ext cx="4481272" cy="1446550"/>
          </a:xfrm>
          <a:prstGeom prst="rect">
            <a:avLst/>
          </a:prstGeom>
        </p:spPr>
        <p:txBody>
          <a:bodyPr wrap="square">
            <a:spAutoFit/>
          </a:bodyPr>
          <a:lstStyle/>
          <a:p>
            <a:r>
              <a:rPr lang="cs-CZ" sz="4400" b="1" spc="-150" dirty="0">
                <a:solidFill>
                  <a:schemeClr val="bg1"/>
                </a:solidFill>
                <a:latin typeface="Verdana" panose="020B0604030504040204" pitchFamily="34" charset="0"/>
                <a:ea typeface="Verdana" panose="020B0604030504040204" pitchFamily="34" charset="0"/>
              </a:rPr>
              <a:t>DĚKUJEME ZA POZORNOST</a:t>
            </a:r>
            <a:endParaRPr lang="cs-CZ" sz="2800" dirty="0"/>
          </a:p>
        </p:txBody>
      </p:sp>
      <p:pic>
        <p:nvPicPr>
          <p:cNvPr id="14" name="Obrázek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2120" y="235078"/>
            <a:ext cx="3624080" cy="708266"/>
          </a:xfrm>
          <a:prstGeom prst="rect">
            <a:avLst/>
          </a:prstGeom>
        </p:spPr>
      </p:pic>
    </p:spTree>
    <p:extLst>
      <p:ext uri="{BB962C8B-B14F-4D97-AF65-F5344CB8AC3E}">
        <p14:creationId xmlns:p14="http://schemas.microsoft.com/office/powerpoint/2010/main" val="4012946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10"/>
          <p:cNvSpPr/>
          <p:nvPr/>
        </p:nvSpPr>
        <p:spPr>
          <a:xfrm>
            <a:off x="193183" y="218941"/>
            <a:ext cx="11809927" cy="6099676"/>
          </a:xfrm>
          <a:prstGeom prst="rect">
            <a:avLst/>
          </a:prstGeom>
          <a:solidFill>
            <a:srgbClr val="2388A9">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cs-CZ" sz="4000" b="1" i="0" dirty="0">
                <a:solidFill>
                  <a:schemeClr val="bg1"/>
                </a:solidFill>
                <a:effectLst/>
                <a:latin typeface="Roboto" panose="02000000000000000000" pitchFamily="2" charset="0"/>
              </a:rPr>
              <a:t>Foneticko-fonologická rovina</a:t>
            </a:r>
          </a:p>
          <a:p>
            <a:pPr marL="571500" indent="-571500" algn="just">
              <a:buFontTx/>
              <a:buChar char="-"/>
            </a:pPr>
            <a:r>
              <a:rPr lang="cs-CZ" sz="4000" dirty="0">
                <a:solidFill>
                  <a:schemeClr val="bg1"/>
                </a:solidFill>
                <a:latin typeface="Roboto" panose="02000000000000000000" pitchFamily="2" charset="0"/>
              </a:rPr>
              <a:t>j</a:t>
            </a:r>
            <a:r>
              <a:rPr lang="cs-CZ" sz="4000" b="0" i="0" dirty="0">
                <a:solidFill>
                  <a:schemeClr val="bg1"/>
                </a:solidFill>
                <a:effectLst/>
                <a:latin typeface="Roboto" panose="02000000000000000000" pitchFamily="2" charset="0"/>
              </a:rPr>
              <a:t>e</a:t>
            </a:r>
            <a:r>
              <a:rPr lang="cs-CZ" sz="4000" b="1" i="0" dirty="0">
                <a:solidFill>
                  <a:schemeClr val="bg1"/>
                </a:solidFill>
                <a:effectLst/>
                <a:latin typeface="Roboto" panose="02000000000000000000" pitchFamily="2" charset="0"/>
              </a:rPr>
              <a:t> sluchové rozlišování hlásek mateřského jazyka a jejich výslovnost</a:t>
            </a:r>
            <a:r>
              <a:rPr lang="cs-CZ" sz="4000" dirty="0">
                <a:solidFill>
                  <a:schemeClr val="bg1"/>
                </a:solidFill>
                <a:latin typeface="Roboto" panose="02000000000000000000" pitchFamily="2" charset="0"/>
              </a:rPr>
              <a:t>;</a:t>
            </a:r>
            <a:r>
              <a:rPr lang="cs-CZ" sz="4000" b="0" i="0" dirty="0">
                <a:solidFill>
                  <a:schemeClr val="bg1"/>
                </a:solidFill>
                <a:effectLst/>
                <a:latin typeface="Roboto" panose="02000000000000000000" pitchFamily="2" charset="0"/>
              </a:rPr>
              <a:t> </a:t>
            </a:r>
          </a:p>
          <a:p>
            <a:pPr marL="571500" indent="-571500" algn="just">
              <a:buFontTx/>
              <a:buChar char="-"/>
            </a:pPr>
            <a:r>
              <a:rPr lang="cs-CZ" sz="4000" b="0" i="0" dirty="0">
                <a:solidFill>
                  <a:schemeClr val="bg1"/>
                </a:solidFill>
                <a:effectLst/>
                <a:latin typeface="Roboto" panose="02000000000000000000" pitchFamily="2" charset="0"/>
              </a:rPr>
              <a:t>schopnost vyčleňovat hlásky mateřského jazyka ze zvuků prostředí se začíná rozvíjet již </a:t>
            </a:r>
            <a:br>
              <a:rPr lang="cs-CZ" sz="4000" b="0" i="0" dirty="0">
                <a:solidFill>
                  <a:schemeClr val="bg1"/>
                </a:solidFill>
                <a:effectLst/>
                <a:latin typeface="Roboto" panose="02000000000000000000" pitchFamily="2" charset="0"/>
              </a:rPr>
            </a:br>
            <a:r>
              <a:rPr lang="cs-CZ" sz="4000" b="0" i="0" dirty="0">
                <a:solidFill>
                  <a:schemeClr val="bg1"/>
                </a:solidFill>
                <a:effectLst/>
                <a:latin typeface="Roboto" panose="02000000000000000000" pitchFamily="2" charset="0"/>
              </a:rPr>
              <a:t>v kojeneckém věku a dítě rozlišuje všechny hlásky po šestém roce, horní hranice je sedm až osm let. </a:t>
            </a:r>
          </a:p>
        </p:txBody>
      </p:sp>
    </p:spTree>
    <p:extLst>
      <p:ext uri="{BB962C8B-B14F-4D97-AF65-F5344CB8AC3E}">
        <p14:creationId xmlns:p14="http://schemas.microsoft.com/office/powerpoint/2010/main" val="1701864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10"/>
          <p:cNvSpPr/>
          <p:nvPr/>
        </p:nvSpPr>
        <p:spPr>
          <a:xfrm>
            <a:off x="503767" y="579548"/>
            <a:ext cx="11240761" cy="5975797"/>
          </a:xfrm>
          <a:prstGeom prst="rect">
            <a:avLst/>
          </a:prstGeom>
          <a:solidFill>
            <a:srgbClr val="2388A9">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cs-CZ" sz="4000" b="1" i="0" dirty="0">
                <a:solidFill>
                  <a:schemeClr val="bg1"/>
                </a:solidFill>
                <a:effectLst/>
                <a:latin typeface="Roboto" panose="02000000000000000000" pitchFamily="2" charset="0"/>
              </a:rPr>
              <a:t>Lexikálně-sémantická rovina</a:t>
            </a:r>
          </a:p>
          <a:p>
            <a:pPr marL="457200" indent="-457200" algn="just">
              <a:buFontTx/>
              <a:buChar char="-"/>
            </a:pPr>
            <a:r>
              <a:rPr lang="cs-CZ" sz="3200" dirty="0">
                <a:solidFill>
                  <a:schemeClr val="bg1"/>
                </a:solidFill>
                <a:latin typeface="Roboto" panose="02000000000000000000" pitchFamily="2" charset="0"/>
              </a:rPr>
              <a:t>z</a:t>
            </a:r>
            <a:r>
              <a:rPr lang="cs-CZ" sz="3200" b="0" i="0" dirty="0">
                <a:solidFill>
                  <a:schemeClr val="bg1"/>
                </a:solidFill>
                <a:effectLst/>
                <a:latin typeface="Roboto" panose="02000000000000000000" pitchFamily="2" charset="0"/>
              </a:rPr>
              <a:t>ahrnuje </a:t>
            </a:r>
            <a:r>
              <a:rPr lang="cs-CZ" sz="3200" b="1" i="0" dirty="0">
                <a:solidFill>
                  <a:schemeClr val="bg1"/>
                </a:solidFill>
                <a:effectLst/>
                <a:latin typeface="Roboto" panose="02000000000000000000" pitchFamily="2" charset="0"/>
              </a:rPr>
              <a:t>porozumění řeči v okruhu běžného hovoru</a:t>
            </a:r>
            <a:r>
              <a:rPr lang="cs-CZ" sz="3200" b="0" i="0" dirty="0">
                <a:solidFill>
                  <a:schemeClr val="bg1"/>
                </a:solidFill>
                <a:effectLst/>
                <a:latin typeface="Roboto" panose="02000000000000000000" pitchFamily="2" charset="0"/>
              </a:rPr>
              <a:t>, zároveň také </a:t>
            </a:r>
            <a:r>
              <a:rPr lang="cs-CZ" sz="3200" b="1" i="0" dirty="0">
                <a:solidFill>
                  <a:schemeClr val="bg1"/>
                </a:solidFill>
                <a:effectLst/>
                <a:latin typeface="Roboto" panose="02000000000000000000" pitchFamily="2" charset="0"/>
              </a:rPr>
              <a:t>chápání instrukcí, výkladu, pojmů, sdělení, vyprávění</a:t>
            </a:r>
            <a:r>
              <a:rPr lang="cs-CZ" sz="3200" dirty="0">
                <a:solidFill>
                  <a:schemeClr val="bg1"/>
                </a:solidFill>
                <a:latin typeface="Roboto" panose="02000000000000000000" pitchFamily="2" charset="0"/>
              </a:rPr>
              <a:t>;</a:t>
            </a:r>
            <a:r>
              <a:rPr lang="cs-CZ" sz="3200" b="0" i="0" dirty="0">
                <a:solidFill>
                  <a:schemeClr val="bg1"/>
                </a:solidFill>
                <a:effectLst/>
                <a:latin typeface="Roboto" panose="02000000000000000000" pitchFamily="2" charset="0"/>
              </a:rPr>
              <a:t> </a:t>
            </a:r>
          </a:p>
          <a:p>
            <a:pPr marL="457200" indent="-457200" algn="just">
              <a:buFontTx/>
              <a:buChar char="-"/>
            </a:pPr>
            <a:r>
              <a:rPr lang="cs-CZ" sz="3200" b="0" i="0" dirty="0">
                <a:solidFill>
                  <a:schemeClr val="bg1"/>
                </a:solidFill>
                <a:effectLst/>
                <a:latin typeface="Roboto" panose="02000000000000000000" pitchFamily="2" charset="0"/>
              </a:rPr>
              <a:t>patří sem rovněž obecná úroveň vyjadřování (aktivní slovní zásoba), souvislé a smysluplné pojmenování toho, co dítě myslí, vnímá, prožívá ,,definování pojmů,, popis obrázku, události, situace, samostatné vyprávění ,,chápání a užívání nadřazených a podřazených pojmů, antonym (protikladů), synonym (slov podobného významu), </a:t>
            </a:r>
            <a:r>
              <a:rPr lang="cs-CZ" sz="3200" b="0" i="0" dirty="0" err="1">
                <a:solidFill>
                  <a:schemeClr val="bg1"/>
                </a:solidFill>
                <a:effectLst/>
                <a:latin typeface="Roboto" panose="02000000000000000000" pitchFamily="2" charset="0"/>
              </a:rPr>
              <a:t>hononym</a:t>
            </a:r>
            <a:r>
              <a:rPr lang="cs-CZ" sz="3200" b="0" i="0" dirty="0">
                <a:solidFill>
                  <a:schemeClr val="bg1"/>
                </a:solidFill>
                <a:effectLst/>
                <a:latin typeface="Roboto" panose="02000000000000000000" pitchFamily="2" charset="0"/>
              </a:rPr>
              <a:t> (slov stejného zvuku, ale různého významu).</a:t>
            </a:r>
          </a:p>
        </p:txBody>
      </p:sp>
      <p:sp>
        <p:nvSpPr>
          <p:cNvPr id="6" name="Obdélník 5"/>
          <p:cNvSpPr/>
          <p:nvPr/>
        </p:nvSpPr>
        <p:spPr>
          <a:xfrm>
            <a:off x="315785" y="877221"/>
            <a:ext cx="11428743" cy="2215991"/>
          </a:xfrm>
          <a:prstGeom prst="rect">
            <a:avLst/>
          </a:prstGeom>
        </p:spPr>
        <p:txBody>
          <a:bodyPr wrap="square">
            <a:spAutoFit/>
          </a:bodyPr>
          <a:lstStyle/>
          <a:p>
            <a:endParaRPr lang="pl-PL" sz="13800" b="1" spc="-18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352867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10"/>
          <p:cNvSpPr/>
          <p:nvPr/>
        </p:nvSpPr>
        <p:spPr>
          <a:xfrm>
            <a:off x="103031" y="0"/>
            <a:ext cx="11773184" cy="6858000"/>
          </a:xfrm>
          <a:prstGeom prst="rect">
            <a:avLst/>
          </a:prstGeom>
          <a:solidFill>
            <a:srgbClr val="2388A9">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cs-CZ" sz="3600" b="1" i="0" dirty="0">
                <a:solidFill>
                  <a:schemeClr val="bg1"/>
                </a:solidFill>
                <a:effectLst/>
                <a:latin typeface="Roboto" panose="02000000000000000000" pitchFamily="2" charset="0"/>
              </a:rPr>
              <a:t>Morfologicko-syntaktická rovina</a:t>
            </a:r>
          </a:p>
          <a:p>
            <a:pPr algn="just"/>
            <a:endParaRPr lang="cs-CZ" sz="3600" b="1" i="0" dirty="0">
              <a:solidFill>
                <a:schemeClr val="bg1"/>
              </a:solidFill>
              <a:effectLst/>
              <a:latin typeface="Roboto" panose="02000000000000000000" pitchFamily="2" charset="0"/>
            </a:endParaRPr>
          </a:p>
          <a:p>
            <a:pPr marL="571500" indent="-571500" algn="just">
              <a:buFontTx/>
              <a:buChar char="-"/>
            </a:pPr>
            <a:r>
              <a:rPr lang="cs-CZ" sz="3600" b="0" i="0" dirty="0">
                <a:solidFill>
                  <a:schemeClr val="bg1"/>
                </a:solidFill>
                <a:effectLst/>
                <a:latin typeface="Roboto" panose="02000000000000000000" pitchFamily="2" charset="0"/>
              </a:rPr>
              <a:t>tato rovina řeči se týká </a:t>
            </a:r>
            <a:r>
              <a:rPr lang="cs-CZ" sz="3600" b="1" i="0" dirty="0">
                <a:solidFill>
                  <a:schemeClr val="bg1"/>
                </a:solidFill>
                <a:effectLst/>
                <a:latin typeface="Roboto" panose="02000000000000000000" pitchFamily="2" charset="0"/>
              </a:rPr>
              <a:t>užívání jednotlivých slovních druhů, ohýbání slov </a:t>
            </a:r>
            <a:r>
              <a:rPr lang="cs-CZ" sz="3600" b="0" i="0" dirty="0">
                <a:solidFill>
                  <a:schemeClr val="bg1"/>
                </a:solidFill>
                <a:effectLst/>
                <a:latin typeface="Roboto" panose="02000000000000000000" pitchFamily="2" charset="0"/>
              </a:rPr>
              <a:t>(časování, skloňování), </a:t>
            </a:r>
            <a:r>
              <a:rPr lang="cs-CZ" sz="3600" b="1" i="0" dirty="0">
                <a:solidFill>
                  <a:schemeClr val="bg1"/>
                </a:solidFill>
                <a:effectLst/>
                <a:latin typeface="Roboto" panose="02000000000000000000" pitchFamily="2" charset="0"/>
              </a:rPr>
              <a:t>tvoření vět a souvětí</a:t>
            </a:r>
            <a:r>
              <a:rPr lang="cs-CZ" sz="3600" dirty="0">
                <a:solidFill>
                  <a:schemeClr val="bg1"/>
                </a:solidFill>
                <a:latin typeface="Roboto" panose="02000000000000000000" pitchFamily="2" charset="0"/>
              </a:rPr>
              <a:t>;</a:t>
            </a:r>
            <a:r>
              <a:rPr lang="cs-CZ" sz="3600" b="0" i="0" dirty="0">
                <a:solidFill>
                  <a:schemeClr val="bg1"/>
                </a:solidFill>
                <a:effectLst/>
                <a:latin typeface="Roboto" panose="02000000000000000000" pitchFamily="2" charset="0"/>
              </a:rPr>
              <a:t> </a:t>
            </a:r>
          </a:p>
          <a:p>
            <a:pPr marL="571500" indent="-571500" algn="just">
              <a:buFontTx/>
              <a:buChar char="-"/>
            </a:pPr>
            <a:r>
              <a:rPr lang="cs-CZ" sz="3600" dirty="0">
                <a:solidFill>
                  <a:schemeClr val="bg1"/>
                </a:solidFill>
                <a:latin typeface="Roboto" panose="02000000000000000000" pitchFamily="2" charset="0"/>
              </a:rPr>
              <a:t>p</a:t>
            </a:r>
            <a:r>
              <a:rPr lang="cs-CZ" sz="3600" b="0" i="0" dirty="0">
                <a:solidFill>
                  <a:schemeClr val="bg1"/>
                </a:solidFill>
                <a:effectLst/>
                <a:latin typeface="Roboto" panose="02000000000000000000" pitchFamily="2" charset="0"/>
              </a:rPr>
              <a:t>o čtvrtém roce již dítě obvykle užívá všechny druhy slov, mluví běžně ve větách a souvětích; </a:t>
            </a:r>
          </a:p>
          <a:p>
            <a:pPr marL="571500" indent="-571500" algn="just">
              <a:buFontTx/>
              <a:buChar char="-"/>
            </a:pPr>
            <a:r>
              <a:rPr lang="cs-CZ" sz="3600" dirty="0">
                <a:solidFill>
                  <a:schemeClr val="bg1"/>
                </a:solidFill>
                <a:latin typeface="Roboto" panose="02000000000000000000" pitchFamily="2" charset="0"/>
              </a:rPr>
              <a:t>d</a:t>
            </a:r>
            <a:r>
              <a:rPr lang="cs-CZ" sz="3600" b="0" i="0" dirty="0">
                <a:solidFill>
                  <a:schemeClr val="bg1"/>
                </a:solidFill>
                <a:effectLst/>
                <a:latin typeface="Roboto" panose="02000000000000000000" pitchFamily="2" charset="0"/>
              </a:rPr>
              <a:t>o čtyř let považujeme neobratnosti v tvarosloví </a:t>
            </a:r>
            <a:br>
              <a:rPr lang="cs-CZ" sz="3600" b="0" i="0" dirty="0">
                <a:solidFill>
                  <a:schemeClr val="bg1"/>
                </a:solidFill>
                <a:effectLst/>
                <a:latin typeface="Roboto" panose="02000000000000000000" pitchFamily="2" charset="0"/>
              </a:rPr>
            </a:br>
            <a:r>
              <a:rPr lang="cs-CZ" sz="3600" b="0" i="0" dirty="0">
                <a:solidFill>
                  <a:schemeClr val="bg1"/>
                </a:solidFill>
                <a:effectLst/>
                <a:latin typeface="Roboto" panose="02000000000000000000" pitchFamily="2" charset="0"/>
              </a:rPr>
              <a:t>a </a:t>
            </a:r>
            <a:r>
              <a:rPr lang="cs-CZ" sz="3600" b="0" i="0" dirty="0" err="1">
                <a:solidFill>
                  <a:schemeClr val="bg1"/>
                </a:solidFill>
                <a:effectLst/>
                <a:latin typeface="Roboto" panose="02000000000000000000" pitchFamily="2" charset="0"/>
              </a:rPr>
              <a:t>větosloví</a:t>
            </a:r>
            <a:r>
              <a:rPr lang="cs-CZ" sz="3600" b="0" i="0" dirty="0">
                <a:solidFill>
                  <a:schemeClr val="bg1"/>
                </a:solidFill>
                <a:effectLst/>
                <a:latin typeface="Roboto" panose="02000000000000000000" pitchFamily="2" charset="0"/>
              </a:rPr>
              <a:t> za fyziologické ,,pokud přetrvávají </a:t>
            </a:r>
            <a:br>
              <a:rPr lang="cs-CZ" sz="3600" b="0" i="0" dirty="0">
                <a:solidFill>
                  <a:schemeClr val="bg1"/>
                </a:solidFill>
                <a:effectLst/>
                <a:latin typeface="Roboto" panose="02000000000000000000" pitchFamily="2" charset="0"/>
              </a:rPr>
            </a:br>
            <a:r>
              <a:rPr lang="cs-CZ" sz="3600" b="0" i="0" dirty="0">
                <a:solidFill>
                  <a:schemeClr val="bg1"/>
                </a:solidFill>
                <a:effectLst/>
                <a:latin typeface="Roboto" panose="02000000000000000000" pitchFamily="2" charset="0"/>
              </a:rPr>
              <a:t>ve větším rozsahu i později, mohou již signalizovat pozvolnější vyzrávání řeči, případně v celkovém mentálním vývoji.</a:t>
            </a:r>
            <a:endParaRPr lang="cs-CZ" sz="4000" dirty="0">
              <a:solidFill>
                <a:srgbClr val="2388A9"/>
              </a:solidFill>
              <a:latin typeface="Verdana" panose="020B0604030504040204" pitchFamily="34" charset="0"/>
              <a:ea typeface="Verdana" panose="020B0604030504040204" pitchFamily="34" charset="0"/>
            </a:endParaRPr>
          </a:p>
        </p:txBody>
      </p:sp>
      <p:sp>
        <p:nvSpPr>
          <p:cNvPr id="6" name="Obdélník 5"/>
          <p:cNvSpPr/>
          <p:nvPr/>
        </p:nvSpPr>
        <p:spPr>
          <a:xfrm>
            <a:off x="315785" y="877221"/>
            <a:ext cx="11428743" cy="2215991"/>
          </a:xfrm>
          <a:prstGeom prst="rect">
            <a:avLst/>
          </a:prstGeom>
        </p:spPr>
        <p:txBody>
          <a:bodyPr wrap="square">
            <a:spAutoFit/>
          </a:bodyPr>
          <a:lstStyle/>
          <a:p>
            <a:endParaRPr lang="pl-PL" sz="13800" b="1" spc="-18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738223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10"/>
          <p:cNvSpPr/>
          <p:nvPr/>
        </p:nvSpPr>
        <p:spPr>
          <a:xfrm>
            <a:off x="315785" y="0"/>
            <a:ext cx="11428744" cy="6858000"/>
          </a:xfrm>
          <a:prstGeom prst="rect">
            <a:avLst/>
          </a:prstGeom>
          <a:solidFill>
            <a:srgbClr val="2388A9">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cs-CZ" sz="4000" b="0" i="0" dirty="0">
              <a:solidFill>
                <a:srgbClr val="5A5A5A"/>
              </a:solidFill>
              <a:effectLst/>
              <a:latin typeface="Gordita"/>
            </a:endParaRPr>
          </a:p>
          <a:p>
            <a:pPr algn="just"/>
            <a:r>
              <a:rPr lang="cs-CZ" sz="4000" b="1" i="0" dirty="0">
                <a:solidFill>
                  <a:schemeClr val="bg1"/>
                </a:solidFill>
                <a:effectLst/>
                <a:latin typeface="Roboto" panose="02000000000000000000" pitchFamily="2" charset="0"/>
              </a:rPr>
              <a:t>Pragmatická rovina</a:t>
            </a:r>
          </a:p>
          <a:p>
            <a:pPr marL="571500" indent="-571500" algn="just">
              <a:buFontTx/>
              <a:buChar char="-"/>
            </a:pPr>
            <a:r>
              <a:rPr lang="cs-CZ" sz="3600" b="0" i="0" dirty="0">
                <a:solidFill>
                  <a:schemeClr val="bg1"/>
                </a:solidFill>
                <a:effectLst/>
                <a:latin typeface="Roboto" panose="02000000000000000000" pitchFamily="2" charset="0"/>
              </a:rPr>
              <a:t>jde o </a:t>
            </a:r>
            <a:r>
              <a:rPr lang="cs-CZ" sz="3600" b="1" i="0" dirty="0">
                <a:solidFill>
                  <a:schemeClr val="bg1"/>
                </a:solidFill>
                <a:effectLst/>
                <a:latin typeface="Roboto" panose="02000000000000000000" pitchFamily="2" charset="0"/>
              </a:rPr>
              <a:t>užití řeči v praxi, v sociálním kontextu</a:t>
            </a:r>
            <a:r>
              <a:rPr lang="cs-CZ" sz="3600" dirty="0">
                <a:solidFill>
                  <a:schemeClr val="bg1"/>
                </a:solidFill>
                <a:latin typeface="Roboto" panose="02000000000000000000" pitchFamily="2" charset="0"/>
              </a:rPr>
              <a:t>;</a:t>
            </a:r>
            <a:r>
              <a:rPr lang="cs-CZ" sz="3600" b="0" i="0" dirty="0">
                <a:solidFill>
                  <a:schemeClr val="bg1"/>
                </a:solidFill>
                <a:effectLst/>
                <a:latin typeface="Roboto" panose="02000000000000000000" pitchFamily="2" charset="0"/>
              </a:rPr>
              <a:t> - jedná se o takové dovednosti, jako je například vyžádání nebo oznámení informace, vyjádření vztahů, pocitů, prožitků, událostí;</a:t>
            </a:r>
          </a:p>
          <a:p>
            <a:pPr marL="571500" indent="-571500" algn="just">
              <a:buFontTx/>
              <a:buChar char="-"/>
            </a:pPr>
            <a:r>
              <a:rPr lang="cs-CZ" sz="3600" b="0" i="0" dirty="0">
                <a:solidFill>
                  <a:schemeClr val="bg1"/>
                </a:solidFill>
                <a:effectLst/>
                <a:latin typeface="Roboto" panose="02000000000000000000" pitchFamily="2" charset="0"/>
              </a:rPr>
              <a:t>zahrnuje tzv. regulační funkci řeči (tj. pomocí řeči dítě dosahuje cíle, usměrňuje sociální interakce);</a:t>
            </a:r>
          </a:p>
          <a:p>
            <a:pPr marL="571500" indent="-571500" algn="just">
              <a:buFontTx/>
              <a:buChar char="-"/>
            </a:pPr>
            <a:r>
              <a:rPr lang="cs-CZ" sz="3600" b="0" i="0" dirty="0">
                <a:solidFill>
                  <a:schemeClr val="bg1"/>
                </a:solidFill>
                <a:effectLst/>
                <a:latin typeface="Roboto" panose="02000000000000000000" pitchFamily="2" charset="0"/>
              </a:rPr>
              <a:t>tvoření dialogu (střídání role naslouchajícího </a:t>
            </a:r>
            <a:br>
              <a:rPr lang="cs-CZ" sz="3600" b="0" i="0" dirty="0">
                <a:solidFill>
                  <a:schemeClr val="bg1"/>
                </a:solidFill>
                <a:effectLst/>
                <a:latin typeface="Roboto" panose="02000000000000000000" pitchFamily="2" charset="0"/>
              </a:rPr>
            </a:br>
            <a:r>
              <a:rPr lang="cs-CZ" sz="3600" b="0" i="0" dirty="0">
                <a:solidFill>
                  <a:schemeClr val="bg1"/>
                </a:solidFill>
                <a:effectLst/>
                <a:latin typeface="Roboto" panose="02000000000000000000" pitchFamily="2" charset="0"/>
              </a:rPr>
              <a:t>a mluvícího, udržování tématu hovoru); </a:t>
            </a:r>
          </a:p>
          <a:p>
            <a:pPr marL="571500" indent="-571500" algn="just">
              <a:buFontTx/>
              <a:buChar char="-"/>
            </a:pPr>
            <a:r>
              <a:rPr lang="cs-CZ" sz="3600" dirty="0">
                <a:solidFill>
                  <a:schemeClr val="bg1"/>
                </a:solidFill>
                <a:latin typeface="Roboto" panose="02000000000000000000" pitchFamily="2" charset="0"/>
              </a:rPr>
              <a:t>s</a:t>
            </a:r>
            <a:r>
              <a:rPr lang="cs-CZ" sz="3600" b="0" i="0" dirty="0">
                <a:solidFill>
                  <a:schemeClr val="bg1"/>
                </a:solidFill>
                <a:effectLst/>
                <a:latin typeface="Roboto" panose="02000000000000000000" pitchFamily="2" charset="0"/>
              </a:rPr>
              <a:t>oučástí této roviny je rovněž užívání prvků neverbální komunikace.</a:t>
            </a:r>
            <a:endParaRPr lang="cs-CZ" sz="3600" dirty="0">
              <a:solidFill>
                <a:schemeClr val="bg1"/>
              </a:solidFill>
              <a:latin typeface="Verdana" panose="020B0604030504040204" pitchFamily="34" charset="0"/>
              <a:ea typeface="Verdana" panose="020B0604030504040204" pitchFamily="34" charset="0"/>
            </a:endParaRPr>
          </a:p>
        </p:txBody>
      </p:sp>
      <p:sp>
        <p:nvSpPr>
          <p:cNvPr id="6" name="Obdélník 5"/>
          <p:cNvSpPr/>
          <p:nvPr/>
        </p:nvSpPr>
        <p:spPr>
          <a:xfrm>
            <a:off x="315785" y="555249"/>
            <a:ext cx="11428743" cy="2215991"/>
          </a:xfrm>
          <a:prstGeom prst="rect">
            <a:avLst/>
          </a:prstGeom>
        </p:spPr>
        <p:txBody>
          <a:bodyPr wrap="square">
            <a:spAutoFit/>
          </a:bodyPr>
          <a:lstStyle/>
          <a:p>
            <a:endParaRPr lang="pl-PL" sz="13800" b="1" spc="-18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862883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238CEA-471B-63C6-F29F-3444CF9680CD}"/>
              </a:ext>
            </a:extLst>
          </p:cNvPr>
          <p:cNvSpPr>
            <a:spLocks noGrp="1"/>
          </p:cNvSpPr>
          <p:nvPr>
            <p:ph type="title"/>
          </p:nvPr>
        </p:nvSpPr>
        <p:spPr>
          <a:xfrm>
            <a:off x="838200" y="136525"/>
            <a:ext cx="10515600" cy="958179"/>
          </a:xfrm>
        </p:spPr>
        <p:txBody>
          <a:bodyPr>
            <a:normAutofit fontScale="90000"/>
          </a:bodyPr>
          <a:lstStyle/>
          <a:p>
            <a:r>
              <a:rPr lang="cs-CZ" b="0" i="0" dirty="0">
                <a:solidFill>
                  <a:srgbClr val="212529"/>
                </a:solidFill>
                <a:effectLst/>
                <a:latin typeface="Times New Roman" panose="02020603050405020304" pitchFamily="18" charset="0"/>
                <a:cs typeface="Times New Roman" panose="02020603050405020304" pitchFamily="18" charset="0"/>
              </a:rPr>
              <a:t>Oslabení v oblasti řeči</a:t>
            </a:r>
            <a:br>
              <a:rPr lang="cs-CZ" b="0" i="0" dirty="0">
                <a:solidFill>
                  <a:srgbClr val="212529"/>
                </a:solidFill>
                <a:effectLst/>
                <a:latin typeface="Times New Roman" panose="02020603050405020304" pitchFamily="18" charset="0"/>
                <a:cs typeface="Times New Roman" panose="02020603050405020304" pitchFamily="18" charset="0"/>
              </a:rPr>
            </a:br>
            <a:endParaRPr lang="cs-CZ" dirty="0">
              <a:latin typeface="Times New Roman" panose="02020603050405020304" pitchFamily="18" charset="0"/>
              <a:cs typeface="Times New Roman" panose="02020603050405020304" pitchFamily="18" charset="0"/>
            </a:endParaRPr>
          </a:p>
        </p:txBody>
      </p:sp>
      <p:sp>
        <p:nvSpPr>
          <p:cNvPr id="3" name="Zástupný obsah 2">
            <a:extLst>
              <a:ext uri="{FF2B5EF4-FFF2-40B4-BE49-F238E27FC236}">
                <a16:creationId xmlns:a16="http://schemas.microsoft.com/office/drawing/2014/main" id="{0438FCF5-D057-1A6D-25A2-4B4AF8938036}"/>
              </a:ext>
            </a:extLst>
          </p:cNvPr>
          <p:cNvSpPr>
            <a:spLocks noGrp="1"/>
          </p:cNvSpPr>
          <p:nvPr>
            <p:ph idx="1"/>
          </p:nvPr>
        </p:nvSpPr>
        <p:spPr>
          <a:xfrm>
            <a:off x="0" y="695459"/>
            <a:ext cx="12003110" cy="5481504"/>
          </a:xfrm>
        </p:spPr>
        <p:txBody>
          <a:bodyPr>
            <a:normAutofit/>
          </a:bodyPr>
          <a:lstStyle/>
          <a:p>
            <a:pPr algn="just"/>
            <a:r>
              <a:rPr lang="cs-CZ" b="1" i="0" dirty="0">
                <a:solidFill>
                  <a:srgbClr val="212529"/>
                </a:solidFill>
                <a:effectLst/>
                <a:latin typeface="Times New Roman" panose="02020603050405020304" pitchFamily="18" charset="0"/>
                <a:cs typeface="Times New Roman" panose="02020603050405020304" pitchFamily="18" charset="0"/>
              </a:rPr>
              <a:t>Řeč má pro vývoj jedince mimořádný význam, protože ovlivňuje kvalitu myšlení, poznávání, učení, jeho orientaci a fungování v lidském společenství.</a:t>
            </a:r>
            <a:r>
              <a:rPr lang="cs-CZ" b="0" i="0" dirty="0">
                <a:solidFill>
                  <a:srgbClr val="212529"/>
                </a:solidFill>
                <a:effectLst/>
                <a:latin typeface="Times New Roman" panose="02020603050405020304" pitchFamily="18" charset="0"/>
                <a:cs typeface="Times New Roman" panose="02020603050405020304" pitchFamily="18" charset="0"/>
              </a:rPr>
              <a:t> Z tohoto hlediska je nutné porozumění řeči. Aby dítě mohlo sdělit, co myslí, cítí, co chce nebo nechce, dát najevo a posléze uspokojit svoje potřeby, musí se umět vyjádřit. Řeč je důležitá pro utváření sociálních vztahů, chování </a:t>
            </a:r>
            <a:br>
              <a:rPr lang="cs-CZ" b="0" i="0" dirty="0">
                <a:solidFill>
                  <a:srgbClr val="212529"/>
                </a:solidFill>
                <a:effectLst/>
                <a:latin typeface="Times New Roman" panose="02020603050405020304" pitchFamily="18" charset="0"/>
                <a:cs typeface="Times New Roman" panose="02020603050405020304" pitchFamily="18" charset="0"/>
              </a:rPr>
            </a:br>
            <a:r>
              <a:rPr lang="cs-CZ" b="0" i="0" dirty="0">
                <a:solidFill>
                  <a:srgbClr val="212529"/>
                </a:solidFill>
                <a:effectLst/>
                <a:latin typeface="Times New Roman" panose="02020603050405020304" pitchFamily="18" charset="0"/>
                <a:cs typeface="Times New Roman" panose="02020603050405020304" pitchFamily="18" charset="0"/>
              </a:rPr>
              <a:t>a postavení ve skupině. Dítě, které nemluví nebo mluví nesrozumitelně, </a:t>
            </a:r>
            <a:br>
              <a:rPr lang="cs-CZ" b="0" i="0" dirty="0">
                <a:solidFill>
                  <a:srgbClr val="212529"/>
                </a:solidFill>
                <a:effectLst/>
                <a:latin typeface="Times New Roman" panose="02020603050405020304" pitchFamily="18" charset="0"/>
                <a:cs typeface="Times New Roman" panose="02020603050405020304" pitchFamily="18" charset="0"/>
              </a:rPr>
            </a:br>
            <a:r>
              <a:rPr lang="cs-CZ" b="0" i="0" dirty="0">
                <a:solidFill>
                  <a:srgbClr val="212529"/>
                </a:solidFill>
                <a:effectLst/>
                <a:latin typeface="Times New Roman" panose="02020603050405020304" pitchFamily="18" charset="0"/>
                <a:cs typeface="Times New Roman" panose="02020603050405020304" pitchFamily="18" charset="0"/>
              </a:rPr>
              <a:t>je v nevýhodě, je pro něj frustrující, že mu okolí nerozumí. Není proto výjimečné, že místo slov dítě užívá řeč těla (vytrhne, bouchne, strčí), že se zlobí, podléhá afektivním záchvatům. Jiným důsledkem řečového handicapu může být stažení se do sebe, stranění se, pocity nepochopení, ukřivděnosti, izolace </a:t>
            </a:r>
            <a:br>
              <a:rPr lang="cs-CZ" b="0" i="0" dirty="0">
                <a:solidFill>
                  <a:srgbClr val="212529"/>
                </a:solidFill>
                <a:effectLst/>
                <a:latin typeface="Times New Roman" panose="02020603050405020304" pitchFamily="18" charset="0"/>
                <a:cs typeface="Times New Roman" panose="02020603050405020304" pitchFamily="18" charset="0"/>
              </a:rPr>
            </a:br>
            <a:r>
              <a:rPr lang="cs-CZ" b="0" i="0" dirty="0">
                <a:solidFill>
                  <a:srgbClr val="212529"/>
                </a:solidFill>
                <a:effectLst/>
                <a:latin typeface="Times New Roman" panose="02020603050405020304" pitchFamily="18" charset="0"/>
                <a:cs typeface="Times New Roman" panose="02020603050405020304" pitchFamily="18" charset="0"/>
              </a:rPr>
              <a:t>či méněcennosti, obavy z komunikace, mluvní negativismus. Ostatní mohou případně dítě vyčleňovat, podceňovat. </a:t>
            </a:r>
            <a:endParaRPr lang="cs-CZ" dirty="0"/>
          </a:p>
        </p:txBody>
      </p:sp>
      <p:sp>
        <p:nvSpPr>
          <p:cNvPr id="4" name="Zástupný symbol pro zápatí 3">
            <a:extLst>
              <a:ext uri="{FF2B5EF4-FFF2-40B4-BE49-F238E27FC236}">
                <a16:creationId xmlns:a16="http://schemas.microsoft.com/office/drawing/2014/main" id="{684257C0-B1F0-C272-BB05-8B42548AF45C}"/>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A2C44ED0-8387-CF23-B52E-3126B497FAAF}"/>
              </a:ext>
            </a:extLst>
          </p:cNvPr>
          <p:cNvSpPr>
            <a:spLocks noGrp="1"/>
          </p:cNvSpPr>
          <p:nvPr>
            <p:ph type="sldNum" sz="quarter" idx="12"/>
          </p:nvPr>
        </p:nvSpPr>
        <p:spPr/>
        <p:txBody>
          <a:bodyPr/>
          <a:lstStyle/>
          <a:p>
            <a:fld id="{789B0A88-CBF1-4A65-9018-C7FEF8242273}" type="slidenum">
              <a:rPr lang="cs-CZ" smtClean="0"/>
              <a:t>8</a:t>
            </a:fld>
            <a:endParaRPr lang="cs-CZ"/>
          </a:p>
        </p:txBody>
      </p:sp>
    </p:spTree>
    <p:extLst>
      <p:ext uri="{BB962C8B-B14F-4D97-AF65-F5344CB8AC3E}">
        <p14:creationId xmlns:p14="http://schemas.microsoft.com/office/powerpoint/2010/main" val="3267433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40B16CD-1EB7-3148-D801-E54C0A4FF2A2}"/>
              </a:ext>
            </a:extLst>
          </p:cNvPr>
          <p:cNvSpPr>
            <a:spLocks noGrp="1"/>
          </p:cNvSpPr>
          <p:nvPr>
            <p:ph type="ftr" sz="quarter" idx="11"/>
          </p:nvPr>
        </p:nvSpPr>
        <p:spPr/>
        <p:txBody>
          <a:bodyPr/>
          <a:lstStyle/>
          <a:p>
            <a:endParaRPr lang="cs-CZ"/>
          </a:p>
        </p:txBody>
      </p:sp>
      <p:sp>
        <p:nvSpPr>
          <p:cNvPr id="3" name="Zástupný symbol pro číslo snímku 2">
            <a:extLst>
              <a:ext uri="{FF2B5EF4-FFF2-40B4-BE49-F238E27FC236}">
                <a16:creationId xmlns:a16="http://schemas.microsoft.com/office/drawing/2014/main" id="{F211678C-29FB-BD36-2F41-5F8D03169F23}"/>
              </a:ext>
            </a:extLst>
          </p:cNvPr>
          <p:cNvSpPr>
            <a:spLocks noGrp="1"/>
          </p:cNvSpPr>
          <p:nvPr>
            <p:ph type="sldNum" sz="quarter" idx="12"/>
          </p:nvPr>
        </p:nvSpPr>
        <p:spPr/>
        <p:txBody>
          <a:bodyPr/>
          <a:lstStyle/>
          <a:p>
            <a:fld id="{789B0A88-CBF1-4A65-9018-C7FEF8242273}" type="slidenum">
              <a:rPr lang="cs-CZ" smtClean="0"/>
              <a:t>9</a:t>
            </a:fld>
            <a:endParaRPr lang="cs-CZ"/>
          </a:p>
        </p:txBody>
      </p:sp>
      <p:sp>
        <p:nvSpPr>
          <p:cNvPr id="5" name="TextovéPole 4">
            <a:extLst>
              <a:ext uri="{FF2B5EF4-FFF2-40B4-BE49-F238E27FC236}">
                <a16:creationId xmlns:a16="http://schemas.microsoft.com/office/drawing/2014/main" id="{6E55D44C-F05F-ABCA-081A-6319B09E59CB}"/>
              </a:ext>
            </a:extLst>
          </p:cNvPr>
          <p:cNvSpPr txBox="1"/>
          <p:nvPr/>
        </p:nvSpPr>
        <p:spPr>
          <a:xfrm>
            <a:off x="218942" y="270456"/>
            <a:ext cx="11848562" cy="6001643"/>
          </a:xfrm>
          <a:prstGeom prst="rect">
            <a:avLst/>
          </a:prstGeom>
          <a:noFill/>
        </p:spPr>
        <p:txBody>
          <a:bodyPr wrap="square">
            <a:spAutoFit/>
          </a:bodyPr>
          <a:lstStyle/>
          <a:p>
            <a:pPr marL="0" indent="0" algn="just">
              <a:buNone/>
            </a:pPr>
            <a:r>
              <a:rPr lang="cs-CZ" sz="3200" b="1" i="0" dirty="0">
                <a:solidFill>
                  <a:srgbClr val="212529"/>
                </a:solidFill>
                <a:effectLst/>
                <a:latin typeface="Roboto" panose="02000000000000000000" pitchFamily="2" charset="0"/>
                <a:ea typeface="Roboto" panose="02000000000000000000" pitchFamily="2" charset="0"/>
                <a:cs typeface="Times New Roman" panose="02020603050405020304" pitchFamily="18" charset="0"/>
              </a:rPr>
              <a:t>Řeč </a:t>
            </a:r>
            <a:r>
              <a:rPr lang="cs-CZ" sz="3200" b="0" i="0" dirty="0">
                <a:solidFill>
                  <a:srgbClr val="212529"/>
                </a:solidFill>
                <a:effectLst/>
                <a:latin typeface="Roboto" panose="02000000000000000000" pitchFamily="2" charset="0"/>
                <a:ea typeface="Roboto" panose="02000000000000000000" pitchFamily="2" charset="0"/>
                <a:cs typeface="Times New Roman" panose="02020603050405020304" pitchFamily="18" charset="0"/>
              </a:rPr>
              <a:t>je důležitým kritériem, projevem vývojové úrovně (intelektu). Dítě málo či špatně mluvící může být dospělými </a:t>
            </a:r>
            <a:br>
              <a:rPr lang="cs-CZ" sz="3200" b="0" i="0" dirty="0">
                <a:solidFill>
                  <a:srgbClr val="212529"/>
                </a:solidFill>
                <a:effectLst/>
                <a:latin typeface="Roboto" panose="02000000000000000000" pitchFamily="2" charset="0"/>
                <a:ea typeface="Roboto" panose="02000000000000000000" pitchFamily="2" charset="0"/>
                <a:cs typeface="Times New Roman" panose="02020603050405020304" pitchFamily="18" charset="0"/>
              </a:rPr>
            </a:br>
            <a:r>
              <a:rPr lang="cs-CZ" sz="3200" b="0" i="0" dirty="0">
                <a:solidFill>
                  <a:srgbClr val="212529"/>
                </a:solidFill>
                <a:effectLst/>
                <a:latin typeface="Roboto" panose="02000000000000000000" pitchFamily="2" charset="0"/>
                <a:ea typeface="Roboto" panose="02000000000000000000" pitchFamily="2" charset="0"/>
                <a:cs typeface="Times New Roman" panose="02020603050405020304" pitchFamily="18" charset="0"/>
              </a:rPr>
              <a:t>i dětmi podceňováno, hodnoceno jako podprůměrné </a:t>
            </a:r>
            <a:br>
              <a:rPr lang="cs-CZ" sz="3200" b="0" i="0" dirty="0">
                <a:solidFill>
                  <a:srgbClr val="212529"/>
                </a:solidFill>
                <a:effectLst/>
                <a:latin typeface="Roboto" panose="02000000000000000000" pitchFamily="2" charset="0"/>
                <a:ea typeface="Roboto" panose="02000000000000000000" pitchFamily="2" charset="0"/>
                <a:cs typeface="Times New Roman" panose="02020603050405020304" pitchFamily="18" charset="0"/>
              </a:rPr>
            </a:br>
            <a:r>
              <a:rPr lang="cs-CZ" sz="3200" b="0" i="0" dirty="0">
                <a:solidFill>
                  <a:srgbClr val="212529"/>
                </a:solidFill>
                <a:effectLst/>
                <a:latin typeface="Roboto" panose="02000000000000000000" pitchFamily="2" charset="0"/>
                <a:ea typeface="Roboto" panose="02000000000000000000" pitchFamily="2" charset="0"/>
                <a:cs typeface="Times New Roman" panose="02020603050405020304" pitchFamily="18" charset="0"/>
              </a:rPr>
              <a:t>či opožděné.</a:t>
            </a:r>
          </a:p>
          <a:p>
            <a:pPr algn="just"/>
            <a:endParaRPr lang="cs-CZ" sz="3200" dirty="0">
              <a:solidFill>
                <a:srgbClr val="212529"/>
              </a:solidFill>
              <a:latin typeface="Roboto" panose="02000000000000000000" pitchFamily="2" charset="0"/>
              <a:ea typeface="Roboto" panose="02000000000000000000" pitchFamily="2" charset="0"/>
            </a:endParaRPr>
          </a:p>
          <a:p>
            <a:pPr algn="just">
              <a:buFontTx/>
              <a:buChar char="-"/>
            </a:pPr>
            <a:r>
              <a:rPr lang="cs-CZ" sz="3200" b="0" i="0" dirty="0">
                <a:solidFill>
                  <a:srgbClr val="212529"/>
                </a:solidFill>
                <a:effectLst/>
                <a:latin typeface="Roboto" panose="02000000000000000000" pitchFamily="2" charset="0"/>
                <a:ea typeface="Roboto" panose="02000000000000000000" pitchFamily="2" charset="0"/>
              </a:rPr>
              <a:t> Případný řečový handicap může přinášet řadu </a:t>
            </a:r>
            <a:r>
              <a:rPr lang="cs-CZ" sz="3200" b="1" i="0" dirty="0">
                <a:solidFill>
                  <a:srgbClr val="212529"/>
                </a:solidFill>
                <a:effectLst/>
                <a:latin typeface="Roboto" panose="02000000000000000000" pitchFamily="2" charset="0"/>
                <a:ea typeface="Roboto" panose="02000000000000000000" pitchFamily="2" charset="0"/>
              </a:rPr>
              <a:t>obtíží:</a:t>
            </a:r>
          </a:p>
          <a:p>
            <a:pPr algn="just">
              <a:buFontTx/>
              <a:buChar char="-"/>
            </a:pPr>
            <a:r>
              <a:rPr lang="cs-CZ" sz="3200" b="1" i="0" dirty="0">
                <a:solidFill>
                  <a:srgbClr val="212529"/>
                </a:solidFill>
                <a:effectLst/>
                <a:latin typeface="Roboto" panose="02000000000000000000" pitchFamily="2" charset="0"/>
                <a:ea typeface="Roboto" panose="02000000000000000000" pitchFamily="2" charset="0"/>
              </a:rPr>
              <a:t> v sociální interakci</a:t>
            </a:r>
            <a:r>
              <a:rPr lang="cs-CZ" sz="3200" b="0" i="0" dirty="0">
                <a:solidFill>
                  <a:srgbClr val="212529"/>
                </a:solidFill>
                <a:effectLst/>
                <a:latin typeface="Roboto" panose="02000000000000000000" pitchFamily="2" charset="0"/>
                <a:ea typeface="Roboto" panose="02000000000000000000" pitchFamily="2" charset="0"/>
              </a:rPr>
              <a:t> (postavení a uplatnění ve skupině, navazování vztahů, sdílení); </a:t>
            </a:r>
          </a:p>
          <a:p>
            <a:pPr algn="just">
              <a:buFontTx/>
              <a:buChar char="-"/>
            </a:pPr>
            <a:r>
              <a:rPr lang="cs-CZ" sz="3200" b="1" i="0" dirty="0">
                <a:solidFill>
                  <a:srgbClr val="212529"/>
                </a:solidFill>
                <a:effectLst/>
                <a:latin typeface="Roboto" panose="02000000000000000000" pitchFamily="2" charset="0"/>
                <a:ea typeface="Roboto" panose="02000000000000000000" pitchFamily="2" charset="0"/>
              </a:rPr>
              <a:t> ovlivňovat vývoj osobnosti</a:t>
            </a:r>
            <a:r>
              <a:rPr lang="cs-CZ" sz="3200" b="0" i="0" dirty="0">
                <a:solidFill>
                  <a:srgbClr val="212529"/>
                </a:solidFill>
                <a:effectLst/>
                <a:latin typeface="Roboto" panose="02000000000000000000" pitchFamily="2" charset="0"/>
                <a:ea typeface="Roboto" panose="02000000000000000000" pitchFamily="2" charset="0"/>
              </a:rPr>
              <a:t> (sebehodnocení, sebedůvěru, motivační a aspirační složku, zájmy, uspokojování potřeb); </a:t>
            </a:r>
          </a:p>
          <a:p>
            <a:pPr algn="just">
              <a:buFontTx/>
              <a:buChar char="-"/>
            </a:pPr>
            <a:r>
              <a:rPr lang="cs-CZ" sz="3200" b="1" dirty="0">
                <a:solidFill>
                  <a:srgbClr val="212529"/>
                </a:solidFill>
                <a:latin typeface="Roboto" panose="02000000000000000000" pitchFamily="2" charset="0"/>
                <a:ea typeface="Roboto" panose="02000000000000000000" pitchFamily="2" charset="0"/>
              </a:rPr>
              <a:t> u</a:t>
            </a:r>
            <a:r>
              <a:rPr lang="cs-CZ" sz="3200" b="1" i="0" dirty="0">
                <a:solidFill>
                  <a:srgbClr val="212529"/>
                </a:solidFill>
                <a:effectLst/>
                <a:latin typeface="Roboto" panose="02000000000000000000" pitchFamily="2" charset="0"/>
                <a:ea typeface="Roboto" panose="02000000000000000000" pitchFamily="2" charset="0"/>
              </a:rPr>
              <a:t>čení</a:t>
            </a:r>
            <a:r>
              <a:rPr lang="cs-CZ" sz="3200" dirty="0">
                <a:solidFill>
                  <a:srgbClr val="212529"/>
                </a:solidFill>
                <a:latin typeface="Roboto" panose="02000000000000000000" pitchFamily="2" charset="0"/>
                <a:ea typeface="Roboto" panose="02000000000000000000" pitchFamily="2" charset="0"/>
              </a:rPr>
              <a:t>;</a:t>
            </a:r>
            <a:r>
              <a:rPr lang="cs-CZ" sz="3200" b="0" i="0" dirty="0">
                <a:solidFill>
                  <a:srgbClr val="212529"/>
                </a:solidFill>
                <a:effectLst/>
                <a:latin typeface="Roboto" panose="02000000000000000000" pitchFamily="2" charset="0"/>
                <a:ea typeface="Roboto" panose="02000000000000000000" pitchFamily="2" charset="0"/>
              </a:rPr>
              <a:t> </a:t>
            </a:r>
          </a:p>
          <a:p>
            <a:pPr algn="just">
              <a:buFontTx/>
              <a:buChar char="-"/>
            </a:pPr>
            <a:r>
              <a:rPr lang="cs-CZ" sz="3200" b="1" i="0" dirty="0">
                <a:solidFill>
                  <a:srgbClr val="212529"/>
                </a:solidFill>
                <a:effectLst/>
                <a:latin typeface="Roboto" panose="02000000000000000000" pitchFamily="2" charset="0"/>
                <a:ea typeface="Roboto" panose="02000000000000000000" pitchFamily="2" charset="0"/>
              </a:rPr>
              <a:t> profesní orientaci a uplatnění</a:t>
            </a:r>
            <a:r>
              <a:rPr lang="cs-CZ" sz="3200" b="0" i="0" dirty="0">
                <a:solidFill>
                  <a:srgbClr val="212529"/>
                </a:solidFill>
                <a:effectLst/>
                <a:latin typeface="Roboto" panose="02000000000000000000" pitchFamily="2" charset="0"/>
                <a:ea typeface="Roboto" panose="02000000000000000000" pitchFamily="2" charset="0"/>
              </a:rPr>
              <a:t>.</a:t>
            </a:r>
            <a:endParaRPr lang="cs-CZ" sz="32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410812521"/>
      </p:ext>
    </p:extLst>
  </p:cSld>
  <p:clrMapOvr>
    <a:masterClrMapping/>
  </p:clrMapOvr>
</p:sld>
</file>

<file path=ppt/theme/theme1.xml><?xml version="1.0" encoding="utf-8"?>
<a:theme xmlns:a="http://schemas.openxmlformats.org/drawingml/2006/main" name="Motiv Office">
  <a:themeElements>
    <a:clrScheme name="Motiv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iv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11656</TotalTime>
  <Words>2022</Words>
  <Application>Microsoft Office PowerPoint</Application>
  <PresentationFormat>Širokoúhlá obrazovka</PresentationFormat>
  <Paragraphs>151</Paragraphs>
  <Slides>30</Slides>
  <Notes>0</Notes>
  <HiddenSlides>0</HiddenSlides>
  <MMClips>0</MMClips>
  <ScaleCrop>false</ScaleCrop>
  <HeadingPairs>
    <vt:vector size="6" baseType="variant">
      <vt:variant>
        <vt:lpstr>Použitá písma</vt:lpstr>
      </vt:variant>
      <vt:variant>
        <vt:i4>9</vt:i4>
      </vt:variant>
      <vt:variant>
        <vt:lpstr>Motiv</vt:lpstr>
      </vt:variant>
      <vt:variant>
        <vt:i4>1</vt:i4>
      </vt:variant>
      <vt:variant>
        <vt:lpstr>Nadpisy snímků</vt:lpstr>
      </vt:variant>
      <vt:variant>
        <vt:i4>30</vt:i4>
      </vt:variant>
    </vt:vector>
  </HeadingPairs>
  <TitlesOfParts>
    <vt:vector size="40" baseType="lpstr">
      <vt:lpstr>Arial</vt:lpstr>
      <vt:lpstr>Calibri</vt:lpstr>
      <vt:lpstr>Calibri Light</vt:lpstr>
      <vt:lpstr>Gordita</vt:lpstr>
      <vt:lpstr>Open Sans</vt:lpstr>
      <vt:lpstr>Roboto</vt:lpstr>
      <vt:lpstr>Times New Roman</vt:lpstr>
      <vt:lpstr>Verdana</vt:lpstr>
      <vt:lpstr>Verdana</vt:lpstr>
      <vt:lpstr>Motiv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Oslabení v oblasti řeči </vt:lpstr>
      <vt:lpstr>Prezentace aplikace PowerPoint</vt:lpstr>
      <vt:lpstr>Oslabení řeči může mít u dítěte ve školním věku za následek: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Uživatel systému Windows</dc:creator>
  <cp:lastModifiedBy>Hynek Gilík</cp:lastModifiedBy>
  <cp:revision>253</cp:revision>
  <cp:lastPrinted>2020-10-21T12:22:00Z</cp:lastPrinted>
  <dcterms:created xsi:type="dcterms:W3CDTF">2019-01-06T15:12:34Z</dcterms:created>
  <dcterms:modified xsi:type="dcterms:W3CDTF">2022-10-03T23:13:01Z</dcterms:modified>
</cp:coreProperties>
</file>