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78" r:id="rId2"/>
    <p:sldId id="320" r:id="rId3"/>
    <p:sldId id="352" r:id="rId4"/>
    <p:sldId id="318" r:id="rId5"/>
    <p:sldId id="332" r:id="rId6"/>
    <p:sldId id="334" r:id="rId7"/>
    <p:sldId id="336" r:id="rId8"/>
    <p:sldId id="337" r:id="rId9"/>
    <p:sldId id="338" r:id="rId10"/>
    <p:sldId id="339" r:id="rId11"/>
    <p:sldId id="340" r:id="rId12"/>
    <p:sldId id="351" r:id="rId13"/>
    <p:sldId id="341" r:id="rId14"/>
    <p:sldId id="354" r:id="rId15"/>
    <p:sldId id="363" r:id="rId16"/>
    <p:sldId id="355" r:id="rId17"/>
    <p:sldId id="356" r:id="rId18"/>
    <p:sldId id="357" r:id="rId19"/>
    <p:sldId id="369" r:id="rId20"/>
    <p:sldId id="359" r:id="rId21"/>
    <p:sldId id="360" r:id="rId22"/>
    <p:sldId id="361" r:id="rId23"/>
    <p:sldId id="362" r:id="rId24"/>
    <p:sldId id="368" r:id="rId25"/>
    <p:sldId id="364" r:id="rId26"/>
    <p:sldId id="358" r:id="rId27"/>
    <p:sldId id="365" r:id="rId28"/>
    <p:sldId id="366" r:id="rId29"/>
    <p:sldId id="345" r:id="rId30"/>
    <p:sldId id="353" r:id="rId31"/>
    <p:sldId id="281" r:id="rId32"/>
  </p:sldIdLst>
  <p:sldSz cx="12192000" cy="6858000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D03A"/>
    <a:srgbClr val="2388A9"/>
    <a:srgbClr val="97B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" y="9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8811E-10C7-414C-9F71-1E2295649020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07EE-61DA-4B0B-AD6B-6A504E9960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9285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7" y="2"/>
            <a:ext cx="430154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A9F7-CC66-4C10-A297-255F43A0DD66}" type="datetimeFigureOut">
              <a:rPr lang="cs-CZ" smtClean="0"/>
              <a:t>03.10.2022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3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7" y="6456612"/>
            <a:ext cx="430154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0505E-55F5-44F2-82A2-30C5457D8AB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239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52602-4FBA-4417-BBDE-CB38B2FEF763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455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AB95B-5433-479F-AE0A-381752DB3FF2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455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2903-EBB9-4694-903B-AAEC811BBF77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97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78B20-970D-4F49-B4A5-020BDD15F84C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235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4622E-3B2F-49B6-9E83-C5D9205DBD3D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48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C8B7A-C6AE-43D9-B02A-A5692B0F651E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89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2F3A9-8E60-4048-87D3-1CB6D595AF86}" type="datetime1">
              <a:rPr lang="cs-CZ" smtClean="0"/>
              <a:t>03.10.2022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11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BC66-C65F-42F7-A3AD-11D78FDF19C5}" type="datetime1">
              <a:rPr lang="cs-CZ" smtClean="0"/>
              <a:t>03.10.2022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5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77D8C-843C-4775-BCAA-EAC20D79A883}" type="datetime1">
              <a:rPr lang="cs-CZ" smtClean="0"/>
              <a:t>03.10.2022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206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B64E1-B4B9-4D83-AF0A-180059F6A113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760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861-805B-40A5-93F8-1EDC474A964D}" type="datetime1">
              <a:rPr lang="cs-CZ" smtClean="0"/>
              <a:t>03.10.2022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646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DB566-342B-4F1D-9132-93DC62019A0A}" type="datetime1">
              <a:rPr lang="cs-CZ" smtClean="0"/>
              <a:t>03.10.2022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B0A88-CBF1-4A65-9018-C7FEF82422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8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3782673" y="1741319"/>
            <a:ext cx="5901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spc="-18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ORIENTACE</a:t>
            </a:r>
            <a:endParaRPr lang="cs-CZ" sz="6000" b="1" spc="-18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782673" y="2022108"/>
            <a:ext cx="4084541" cy="4427419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 rot="5400000">
            <a:off x="6754184" y="2891745"/>
            <a:ext cx="2457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4000" dirty="0"/>
          </a:p>
        </p:txBody>
      </p:sp>
      <p:sp>
        <p:nvSpPr>
          <p:cNvPr id="8" name="Obdélník 7"/>
          <p:cNvSpPr/>
          <p:nvPr/>
        </p:nvSpPr>
        <p:spPr>
          <a:xfrm rot="5400000">
            <a:off x="6089634" y="3894465"/>
            <a:ext cx="40944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spc="-18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VŠEM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921" y="312414"/>
            <a:ext cx="3624080" cy="7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60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650305" y="916496"/>
            <a:ext cx="11541695" cy="523469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b="1" dirty="0">
                <a:latin typeface="TimesNewRomanPSMT"/>
              </a:rPr>
              <a:t>H</a:t>
            </a:r>
            <a:r>
              <a:rPr lang="cs-CZ" sz="6600" b="1" i="0" u="none" strike="noStrike" baseline="0" dirty="0">
                <a:latin typeface="TimesNewRomanPSMT"/>
              </a:rPr>
              <a:t>ierarchický systém buňky</a:t>
            </a:r>
          </a:p>
          <a:p>
            <a:pPr algn="l"/>
            <a:r>
              <a:rPr lang="cs-CZ" sz="4400" b="0" i="0" u="none" strike="noStrike" baseline="0" dirty="0">
                <a:latin typeface="TimesNewRomanPSMT"/>
              </a:rPr>
              <a:t>atomy → ionty, molekuly → nízkomolekulární látky → vysokomolekulární látky → komplexy makromolekul → buněčné organely → buňka.</a:t>
            </a:r>
            <a:endParaRPr lang="cs-CZ" sz="44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0CD2444-1B1C-ABF1-B675-71D0D1D8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4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712078"/>
            <a:ext cx="11184466" cy="5606539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3200" b="0" i="0" u="none" strike="noStrike" baseline="0" dirty="0">
                <a:latin typeface="TimesNewRomanPSMT"/>
              </a:rPr>
              <a:t>Až na výjimky, jako jsou například vejce ptáků a plazů, mají buňky mikroskopické</a:t>
            </a:r>
          </a:p>
          <a:p>
            <a:pPr algn="just"/>
            <a:r>
              <a:rPr lang="cs-CZ" sz="3200" b="0" i="0" u="none" strike="noStrike" baseline="0" dirty="0">
                <a:latin typeface="TimesNewRomanPSMT"/>
              </a:rPr>
              <a:t>rozměry, řádově 10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-6 </a:t>
            </a:r>
            <a:r>
              <a:rPr lang="cs-CZ" sz="3200" b="0" i="0" u="none" strike="noStrike" baseline="0" dirty="0">
                <a:latin typeface="TimesNewRomanPSMT"/>
              </a:rPr>
              <a:t>m (</a:t>
            </a:r>
            <a:r>
              <a:rPr lang="el-GR" sz="3200" b="0" i="0" u="none" strike="noStrike" baseline="0" dirty="0">
                <a:latin typeface="TimesNewRomanPSMT"/>
              </a:rPr>
              <a:t>μ</a:t>
            </a:r>
            <a:r>
              <a:rPr lang="cs-CZ" sz="3200" b="0" i="0" u="none" strike="noStrike" baseline="0" dirty="0">
                <a:latin typeface="TimesNewRomanPSMT"/>
              </a:rPr>
              <a:t>m). </a:t>
            </a:r>
          </a:p>
          <a:p>
            <a:pPr algn="just"/>
            <a:r>
              <a:rPr lang="cs-CZ" sz="3200" b="1" i="0" u="none" strike="noStrike" baseline="0" dirty="0">
                <a:latin typeface="TimesNewRomanPSMT"/>
              </a:rPr>
              <a:t>Buňky se liší</a:t>
            </a:r>
            <a:r>
              <a:rPr lang="cs-CZ" sz="3200" b="0" i="0" u="none" strike="noStrike" baseline="0" dirty="0">
                <a:latin typeface="TimesNewRomanPSMT"/>
              </a:rPr>
              <a:t>:</a:t>
            </a:r>
          </a:p>
          <a:p>
            <a:pPr algn="just"/>
            <a:r>
              <a:rPr lang="cs-CZ" sz="3200" b="1" dirty="0">
                <a:latin typeface="TimesNewRomanPSMT"/>
              </a:rPr>
              <a:t>t</a:t>
            </a:r>
            <a:r>
              <a:rPr lang="cs-CZ" sz="3200" b="1" i="0" u="none" strike="noStrike" baseline="0" dirty="0">
                <a:latin typeface="TimesNewRomanPSMT"/>
              </a:rPr>
              <a:t>varem</a:t>
            </a:r>
            <a:r>
              <a:rPr lang="cs-CZ" sz="3200" dirty="0">
                <a:latin typeface="TimesNewRomanPSMT"/>
              </a:rPr>
              <a:t>, </a:t>
            </a:r>
            <a:r>
              <a:rPr lang="cs-CZ" sz="3200" b="0" i="0" u="none" strike="noStrike" baseline="0" dirty="0">
                <a:latin typeface="TimesNewRomanPSMT"/>
              </a:rPr>
              <a:t>který je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u </a:t>
            </a:r>
            <a:r>
              <a:rPr lang="cs-CZ" sz="3200" b="0" i="0" u="none" strike="noStrike" baseline="0" dirty="0">
                <a:latin typeface="TimesNewRomanPSMT"/>
              </a:rPr>
              <a:t>prokaryotických buněk nejčastěji kulovitý, tyčinkovitý nebo oválný. </a:t>
            </a:r>
          </a:p>
          <a:p>
            <a:pPr algn="just"/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U </a:t>
            </a:r>
            <a:r>
              <a:rPr lang="cs-CZ" sz="3200" b="0" i="0" u="none" strike="noStrike" baseline="0" dirty="0">
                <a:latin typeface="TimesNewRomanPSMT"/>
              </a:rPr>
              <a:t>eukaryotických buněk, především živočišných buněk, se často vyskytuje tvar hvězdicovitý,</a:t>
            </a:r>
          </a:p>
          <a:p>
            <a:pPr algn="just"/>
            <a:r>
              <a:rPr lang="cs-CZ" sz="3200" b="0" i="0" u="none" strike="noStrike" baseline="0" dirty="0" err="1">
                <a:latin typeface="TimesNewRomanPSMT"/>
              </a:rPr>
              <a:t>dlaždicovitý</a:t>
            </a:r>
            <a:r>
              <a:rPr lang="cs-CZ" sz="3200" b="0" i="0" u="none" strike="noStrike" baseline="0" dirty="0">
                <a:latin typeface="TimesNewRomanPSMT"/>
              </a:rPr>
              <a:t>, kubický aj. </a:t>
            </a:r>
            <a:endParaRPr lang="cs-CZ" sz="32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cs-CZ" sz="6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14516E-7550-E8B0-99B3-7D7C2A1B6C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9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712078"/>
            <a:ext cx="11184466" cy="6145922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b="1" i="0" u="none" strike="noStrike" baseline="0" dirty="0">
                <a:latin typeface="TimesNewRomanPS-BoldMT"/>
              </a:rPr>
              <a:t>Typy buněk.</a:t>
            </a:r>
          </a:p>
          <a:p>
            <a:pPr algn="just"/>
            <a:r>
              <a:rPr lang="cs-CZ" sz="3200" b="0" i="0" u="none" strike="noStrike" baseline="0" dirty="0">
                <a:latin typeface="TimesNewRomanPSMT"/>
              </a:rPr>
              <a:t>Existují dva základní typy buněk, které se liší především svou složitostí a tím, </a:t>
            </a:r>
            <a:r>
              <a:rPr lang="sv-SE" sz="3200" b="0" i="0" u="none" strike="noStrike" baseline="0" dirty="0">
                <a:latin typeface="Times New Roman" panose="02020603050405020304" pitchFamily="18" charset="0"/>
              </a:rPr>
              <a:t>v </a:t>
            </a:r>
            <a:r>
              <a:rPr lang="sv-SE" sz="3200" b="0" i="0" u="none" strike="noStrike" baseline="0" dirty="0">
                <a:latin typeface="TimesNewRomanPSMT"/>
              </a:rPr>
              <a:t>jakých organismech se vyskytují.</a:t>
            </a:r>
            <a:endParaRPr lang="cs-CZ" sz="3200" b="0" i="0" u="none" strike="noStrike" baseline="0" dirty="0">
              <a:latin typeface="TimesNewRomanPSMT"/>
            </a:endParaRPr>
          </a:p>
          <a:p>
            <a:pPr algn="just"/>
            <a:r>
              <a:rPr lang="cs-CZ" sz="3200" b="1" i="0" u="none" strike="noStrike" baseline="0" dirty="0">
                <a:latin typeface="TimesNewRomanPS-BoldMT"/>
              </a:rPr>
              <a:t>Prokaryotické buňky</a:t>
            </a:r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cs-CZ" sz="3200" b="0" i="0" u="none" strike="noStrike" baseline="0" dirty="0">
                <a:latin typeface="TimesNewRomanPSMT"/>
              </a:rPr>
              <a:t>Organismy vyznačující se tímto typem buněk se označují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jako </a:t>
            </a:r>
            <a:r>
              <a:rPr lang="cs-CZ" sz="3200" b="1" i="0" u="none" strike="noStrike" baseline="0" dirty="0" err="1">
                <a:latin typeface="Times New Roman" panose="02020603050405020304" pitchFamily="18" charset="0"/>
              </a:rPr>
              <a:t>prokaryota</a:t>
            </a:r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3200" b="0" i="0" u="none" strike="noStrike" baseline="0" dirty="0">
                <a:latin typeface="TimesNewRomanPSMT"/>
              </a:rPr>
              <a:t>(prokaryotické organismy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) </a:t>
            </a:r>
            <a:br>
              <a:rPr lang="cs-CZ" sz="3200" b="0" i="0" u="none" strike="noStrike" baseline="0" dirty="0">
                <a:latin typeface="Times New Roman" panose="02020603050405020304" pitchFamily="18" charset="0"/>
              </a:rPr>
            </a:b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a j</a:t>
            </a:r>
            <a:r>
              <a:rPr lang="cs-CZ" sz="3200" b="0" i="0" u="none" strike="noStrike" baseline="0" dirty="0">
                <a:latin typeface="TimesNewRomanPSMT"/>
              </a:rPr>
              <a:t>sou výhradně jednobuněčné.</a:t>
            </a:r>
          </a:p>
          <a:p>
            <a:pPr algn="just"/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2. </a:t>
            </a:r>
            <a:r>
              <a:rPr lang="cs-CZ" sz="3200" b="1" i="0" u="none" strike="noStrike" baseline="0" dirty="0">
                <a:latin typeface="TimesNewRomanPS-BoldMT"/>
              </a:rPr>
              <a:t>Eukaryotické buňky</a:t>
            </a:r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: </a:t>
            </a:r>
            <a:r>
              <a:rPr lang="cs-CZ" sz="3200" b="0" i="0" u="none" strike="noStrike" baseline="0" dirty="0">
                <a:latin typeface="TimesNewRomanPSMT"/>
              </a:rPr>
              <a:t>Organismy, které se vyznačují tímto typem buněk, se nazývají </a:t>
            </a:r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eukaryota </a:t>
            </a:r>
            <a:r>
              <a:rPr lang="cs-CZ" sz="3200" b="0" i="0" u="none" strike="noStrike" baseline="0" dirty="0">
                <a:latin typeface="TimesNewRomanPSMT"/>
              </a:rPr>
              <a:t>(eukaryotické organismy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) </a:t>
            </a:r>
            <a:br>
              <a:rPr lang="cs-CZ" sz="3200" b="0" i="0" u="none" strike="noStrike" baseline="0" dirty="0">
                <a:latin typeface="Times New Roman" panose="02020603050405020304" pitchFamily="18" charset="0"/>
              </a:rPr>
            </a:b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a m</a:t>
            </a:r>
            <a:r>
              <a:rPr lang="cs-CZ" sz="3200" b="0" i="0" u="none" strike="noStrike" baseline="0" dirty="0">
                <a:latin typeface="TimesNewRomanPSMT"/>
              </a:rPr>
              <a:t>ohou být jednobuněčné i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mnohob</a:t>
            </a:r>
            <a:r>
              <a:rPr lang="cs-CZ" sz="3200" b="0" i="0" u="none" strike="noStrike" baseline="0" dirty="0">
                <a:latin typeface="TimesNewRomanPSMT"/>
              </a:rPr>
              <a:t>uněčné.</a:t>
            </a:r>
            <a:endParaRPr lang="cs-CZ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BF2E9C-072D-BFA9-40A1-E937E89B99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63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940526"/>
            <a:ext cx="11184466" cy="5917474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800" b="1" i="0" u="none" strike="noStrike" baseline="0" dirty="0">
                <a:latin typeface="TimesNewRomanPS-BoldMT"/>
              </a:rPr>
              <a:t>Obecná struktura buňky</a:t>
            </a:r>
          </a:p>
          <a:p>
            <a:pPr algn="just"/>
            <a:r>
              <a:rPr lang="cs-CZ" sz="3600" b="0" i="0" u="none" strike="noStrike" baseline="0" dirty="0">
                <a:latin typeface="TimesNewRomanPSMT"/>
              </a:rPr>
              <a:t>Všem buňkám je 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sp</a:t>
            </a:r>
            <a:r>
              <a:rPr lang="cs-CZ" sz="3600" b="0" i="0" u="none" strike="noStrike" baseline="0" dirty="0">
                <a:latin typeface="TimesNewRomanPSMT"/>
              </a:rPr>
              <a:t>olečná</a:t>
            </a:r>
            <a:r>
              <a:rPr lang="cs-CZ" sz="3600" b="1" dirty="0">
                <a:latin typeface="TimesNewRomanPS-BoldMT"/>
              </a:rPr>
              <a:t>.</a:t>
            </a:r>
          </a:p>
          <a:p>
            <a:pPr algn="just"/>
            <a:r>
              <a:rPr lang="cs-CZ" sz="3600" b="0" i="0" u="none" strike="noStrike" baseline="0" dirty="0">
                <a:latin typeface="TimesNewRomanPSMT"/>
              </a:rPr>
              <a:t>- buněčné povrchy – buněčná stěna, cytoplazmatická membrána;</a:t>
            </a:r>
          </a:p>
          <a:p>
            <a:pPr algn="just"/>
            <a:r>
              <a:rPr lang="cs-CZ" sz="3600" dirty="0">
                <a:latin typeface="SymbolMT"/>
              </a:rPr>
              <a:t>- 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cytoplazma </a:t>
            </a:r>
            <a:r>
              <a:rPr lang="cs-CZ" sz="3600" b="0" i="0" u="none" strike="noStrike" baseline="0" dirty="0">
                <a:latin typeface="TimesNewRomanPSMT"/>
              </a:rPr>
              <a:t>– vnitřní hmota buňky;</a:t>
            </a:r>
          </a:p>
          <a:p>
            <a:pPr algn="just"/>
            <a:r>
              <a:rPr lang="cs-CZ" sz="3600" dirty="0">
                <a:latin typeface="SymbolMT"/>
              </a:rPr>
              <a:t>- </a:t>
            </a:r>
            <a:r>
              <a:rPr lang="cs-CZ" sz="3600" b="0" i="0" u="none" strike="noStrike" baseline="0" dirty="0">
                <a:latin typeface="TimesNewRomanPSMT"/>
              </a:rPr>
              <a:t>buněčné organely – „tělíska“ vykonávající různé funkce;</a:t>
            </a:r>
          </a:p>
          <a:p>
            <a:pPr algn="just"/>
            <a:r>
              <a:rPr lang="cs-CZ" sz="3600" dirty="0">
                <a:latin typeface="SymbolMT"/>
              </a:rPr>
              <a:t>- </a:t>
            </a:r>
            <a:r>
              <a:rPr lang="cs-CZ" sz="3600" b="0" i="0" u="none" strike="noStrike" baseline="0" dirty="0">
                <a:latin typeface="TimesNewRomanPSMT"/>
              </a:rPr>
              <a:t>buněčné inkluze – krystalky nebo kapénky zásobních </a:t>
            </a:r>
            <a:br>
              <a:rPr lang="cs-CZ" sz="3600" b="0" i="0" u="none" strike="noStrike" baseline="0" dirty="0">
                <a:latin typeface="TimesNewRomanPSMT"/>
              </a:rPr>
            </a:br>
            <a:r>
              <a:rPr lang="cs-CZ" sz="3600" b="0" i="0" u="none" strike="noStrike" baseline="0" dirty="0">
                <a:latin typeface="TimesNewRomanPSMT"/>
              </a:rPr>
              <a:t>a odpadních látek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6B734E-40B0-7130-CD66-41C2004D1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54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824248"/>
            <a:ext cx="11184466" cy="6033752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400" b="1" i="0" u="none" strike="noStrike" baseline="0" dirty="0">
                <a:latin typeface="Times New Roman" panose="02020603050405020304" pitchFamily="18" charset="0"/>
              </a:rPr>
              <a:t>Prokaryotick</a:t>
            </a:r>
            <a:r>
              <a:rPr lang="cs-CZ" sz="4400" b="1" i="0" u="none" strike="noStrike" baseline="0" dirty="0">
                <a:latin typeface="TimesNewRomanPS-BoldMT"/>
              </a:rPr>
              <a:t>á buňk</a:t>
            </a:r>
            <a:r>
              <a:rPr lang="cs-CZ" sz="4400" b="1" i="0" u="none" strike="noStrike" baseline="0" dirty="0">
                <a:latin typeface="Times New Roman" panose="02020603050405020304" pitchFamily="18" charset="0"/>
              </a:rPr>
              <a:t>a</a:t>
            </a:r>
          </a:p>
          <a:p>
            <a:pPr algn="just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Je e</a:t>
            </a:r>
            <a:r>
              <a:rPr lang="cs-CZ" sz="3200" b="0" i="0" u="none" strike="noStrike" baseline="0" dirty="0">
                <a:latin typeface="TimesNewRomanPSMT"/>
              </a:rPr>
              <a:t>volučně starší, jednodušší a zpravidla menší než buňka eukaryotická. Průměrná velikost je asi 1–2 </a:t>
            </a:r>
            <a:r>
              <a:rPr lang="el-GR" sz="3200" b="0" i="0" u="none" strike="noStrike" baseline="0" dirty="0">
                <a:latin typeface="TimesNewRomanPSMT"/>
              </a:rPr>
              <a:t>μ</a:t>
            </a:r>
            <a:r>
              <a:rPr lang="cs-CZ" sz="3200" b="0" i="0" u="none" strike="noStrike" baseline="0" dirty="0">
                <a:latin typeface="TimesNewRomanPSMT"/>
              </a:rPr>
              <a:t>m.</a:t>
            </a:r>
          </a:p>
          <a:p>
            <a:pPr algn="just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Nemá pravé jádro, pouze 1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cyklickou molekulu DNA bez </a:t>
            </a:r>
            <a:r>
              <a:rPr lang="cs-CZ" sz="3200" b="0" i="0" u="none" strike="noStrike" baseline="0" dirty="0">
                <a:latin typeface="TimesNewRomanPSMT"/>
              </a:rPr>
              <a:t>membránového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obalu (tzv. nukleoid).</a:t>
            </a:r>
          </a:p>
          <a:p>
            <a:pPr algn="just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Vnitřek buňky není membránami rozdělen na funkční prostory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Jedinou buněčnou membránou je zpravidla cytoplazmatická membrána.</a:t>
            </a:r>
          </a:p>
          <a:p>
            <a:pPr algn="just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Ribozomy jsou uloženy pouze v cytoplazmě.</a:t>
            </a:r>
          </a:p>
          <a:p>
            <a:pPr algn="just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Neobsahuje cytoskelet.</a:t>
            </a:r>
          </a:p>
          <a:p>
            <a:pPr algn="just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Nedělí se mitózou, ale příčným binárním dělením.</a:t>
            </a:r>
            <a:endParaRPr lang="cs-CZ" sz="32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86B734E-40B0-7130-CD66-41C2004D17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7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37574" y="973097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just"/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Prokaryotická buňka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45E7F1A-48FF-2C73-B865-6B6458C26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901" y="1596980"/>
            <a:ext cx="5782614" cy="292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6444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63061" y="1037492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800" b="0" i="0" u="none" strike="noStrike" baseline="0" dirty="0">
                <a:latin typeface="Times New Roman" panose="02020603050405020304" pitchFamily="18" charset="0"/>
              </a:rPr>
              <a:t>Pro p</a:t>
            </a:r>
            <a:r>
              <a:rPr lang="cs-CZ" sz="4800" b="0" i="0" u="none" strike="noStrike" baseline="0" dirty="0">
                <a:latin typeface="TimesNewRomanPSMT"/>
              </a:rPr>
              <a:t>rokaryotické buňky jsou typické části: </a:t>
            </a:r>
          </a:p>
          <a:p>
            <a:pPr algn="just"/>
            <a:r>
              <a:rPr lang="cs-CZ" sz="5400" i="0" u="none" strike="noStrike" baseline="0" dirty="0">
                <a:latin typeface="TimesNewRomanPSMT"/>
              </a:rPr>
              <a:t>-</a:t>
            </a:r>
            <a:r>
              <a:rPr lang="cs-CZ" sz="5400" b="0" i="0" u="none" strike="noStrike" baseline="0" dirty="0">
                <a:latin typeface="TimesNewRomanPSMT"/>
              </a:rPr>
              <a:t> </a:t>
            </a:r>
            <a:r>
              <a:rPr lang="cs-CZ" sz="3600" b="0" i="0" u="none" strike="noStrike" baseline="0" dirty="0">
                <a:latin typeface="TimesNewRomanPSMT"/>
              </a:rPr>
              <a:t>buněčná stěn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a;</a:t>
            </a:r>
          </a:p>
          <a:p>
            <a:pPr algn="just"/>
            <a:r>
              <a:rPr lang="cs-CZ" sz="3600" b="0" i="0" u="none" strike="noStrike" baseline="0" dirty="0">
                <a:latin typeface="TimesNewRomanPSMT"/>
              </a:rPr>
              <a:t>- cytoplazmatická membrán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a;</a:t>
            </a:r>
          </a:p>
          <a:p>
            <a:pPr algn="just"/>
            <a:r>
              <a:rPr lang="cs-CZ" sz="3600" dirty="0">
                <a:latin typeface="Times New Roman" panose="02020603050405020304" pitchFamily="18" charset="0"/>
              </a:rPr>
              <a:t>- 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cytoplazma;</a:t>
            </a:r>
          </a:p>
          <a:p>
            <a:pPr algn="just"/>
            <a:r>
              <a:rPr lang="cs-CZ" sz="3600" dirty="0">
                <a:latin typeface="Times New Roman" panose="02020603050405020304" pitchFamily="18" charset="0"/>
              </a:rPr>
              <a:t>- n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ukleoid</a:t>
            </a:r>
            <a:r>
              <a:rPr lang="cs-CZ" sz="3600" dirty="0"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cs-CZ" sz="3600" dirty="0">
                <a:latin typeface="Times New Roman" panose="02020603050405020304" pitchFamily="18" charset="0"/>
              </a:rPr>
              <a:t>- r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ibozomy;</a:t>
            </a:r>
          </a:p>
          <a:p>
            <a:pPr algn="just"/>
            <a:r>
              <a:rPr lang="cs-CZ" sz="3600" dirty="0">
                <a:latin typeface="Times New Roman" panose="02020603050405020304" pitchFamily="18" charset="0"/>
              </a:rPr>
              <a:t>- 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inkluze.</a:t>
            </a:r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0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98938" y="1037492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000" b="1" i="0" u="none" strike="noStrike" baseline="0" dirty="0">
                <a:latin typeface="TimesNewRomanPS-BoldMT"/>
              </a:rPr>
              <a:t>Buněčná stěna </a:t>
            </a:r>
            <a:r>
              <a:rPr lang="cs-CZ" sz="4000" b="0" i="0" u="none" strike="noStrike" baseline="0" dirty="0">
                <a:latin typeface="TimesNewRomanPSMT"/>
              </a:rPr>
              <a:t>je pevná struktura na povrchu buňky, chrání ji a uděluje jí tvar.</a:t>
            </a:r>
          </a:p>
          <a:p>
            <a:pPr algn="l"/>
            <a:r>
              <a:rPr lang="cs-CZ" sz="4000" b="0" i="0" u="none" strike="noStrike" baseline="0" dirty="0">
                <a:latin typeface="TimesNewRomanPSMT"/>
              </a:rPr>
              <a:t>Základní složkou buněčné stěny bakteriálních buněk </a:t>
            </a:r>
            <a:br>
              <a:rPr lang="cs-CZ" sz="4000" b="0" i="0" u="none" strike="noStrike" baseline="0" dirty="0">
                <a:latin typeface="TimesNewRomanPSMT"/>
              </a:rPr>
            </a:br>
            <a:r>
              <a:rPr lang="cs-CZ" sz="4000" b="0" i="0" u="none" strike="noStrike" baseline="0" dirty="0">
                <a:latin typeface="TimesNewRomanPSMT"/>
              </a:rPr>
              <a:t>je </a:t>
            </a:r>
            <a:r>
              <a:rPr lang="cs-CZ" sz="4000" b="1" i="0" u="none" strike="noStrike" baseline="0" dirty="0" err="1">
                <a:latin typeface="Times New Roman" panose="02020603050405020304" pitchFamily="18" charset="0"/>
              </a:rPr>
              <a:t>peptidoglykan</a:t>
            </a:r>
            <a:r>
              <a:rPr lang="cs-CZ" sz="40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cs-CZ" sz="4000" b="0" i="0" u="none" strike="noStrike" baseline="0" dirty="0" err="1">
                <a:latin typeface="Times New Roman" panose="02020603050405020304" pitchFamily="18" charset="0"/>
              </a:rPr>
              <a:t>murein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), </a:t>
            </a:r>
            <a:r>
              <a:rPr lang="cs-CZ" sz="4000" b="0" i="0" u="none" strike="noStrike" baseline="0" dirty="0" err="1">
                <a:latin typeface="Times New Roman" panose="02020603050405020304" pitchFamily="18" charset="0"/>
              </a:rPr>
              <a:t>archea</a:t>
            </a:r>
            <a:endParaRPr lang="cs-CZ" sz="4000" b="0" i="0" u="none" strike="noStrike" baseline="0" dirty="0">
              <a:latin typeface="Times New Roman" panose="02020603050405020304" pitchFamily="18" charset="0"/>
            </a:endParaRPr>
          </a:p>
          <a:p>
            <a:pPr algn="l"/>
            <a:r>
              <a:rPr lang="cs-CZ" sz="4000" b="0" i="0" u="none" strike="noStrike" baseline="0" dirty="0">
                <a:latin typeface="TimesNewRomanPSMT"/>
              </a:rPr>
              <a:t>mají buněčnou stěnu z </a:t>
            </a:r>
            <a:r>
              <a:rPr lang="cs-CZ" sz="4000" b="1" i="0" u="none" strike="noStrike" baseline="0" dirty="0" err="1">
                <a:latin typeface="Times New Roman" panose="02020603050405020304" pitchFamily="18" charset="0"/>
              </a:rPr>
              <a:t>pseudopeptidoglykanu</a:t>
            </a:r>
            <a:r>
              <a:rPr lang="cs-CZ" sz="40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cs-CZ" sz="4000" b="0" i="0" u="none" strike="noStrike" baseline="0" dirty="0" err="1">
                <a:latin typeface="Times New Roman" panose="02020603050405020304" pitchFamily="18" charset="0"/>
              </a:rPr>
              <a:t>pseudomureinu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). </a:t>
            </a:r>
            <a:r>
              <a:rPr lang="cs-CZ" sz="4000" b="0" i="0" u="none" strike="noStrike" baseline="0" dirty="0">
                <a:latin typeface="TimesNewRomanPSMT"/>
              </a:rPr>
              <a:t>Buněčná stěna je propustná (permeabilní) a nepodílí se na regulaci příjmu a výdeje látek buňkou.</a:t>
            </a:r>
            <a:endParaRPr lang="cs-CZ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77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31530" y="712078"/>
            <a:ext cx="11728939" cy="5805689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800" b="1" i="0" u="none" strike="noStrike" baseline="0" dirty="0">
                <a:latin typeface="TimesNewRomanPS-BoldMT"/>
              </a:rPr>
              <a:t>Cytoplazmatická membrána </a:t>
            </a:r>
          </a:p>
          <a:p>
            <a:pPr algn="l"/>
            <a:r>
              <a:rPr lang="cs-CZ" sz="3600" dirty="0">
                <a:latin typeface="TimesNewRomanPSMT"/>
              </a:rPr>
              <a:t>- </a:t>
            </a:r>
            <a:r>
              <a:rPr lang="cs-CZ" sz="3600" b="0" i="0" u="none" strike="noStrike" baseline="0" dirty="0">
                <a:latin typeface="TimesNewRomanPSMT"/>
              </a:rPr>
              <a:t>vrstva pod buněčnou stěnou.</a:t>
            </a:r>
            <a:endParaRPr lang="cs-CZ" sz="3600" dirty="0">
              <a:latin typeface="TimesNewRomanPSMT"/>
            </a:endParaRPr>
          </a:p>
          <a:p>
            <a:pPr algn="just"/>
            <a:r>
              <a:rPr lang="cs-CZ" sz="3200" b="0" i="0" u="none" strike="noStrike" baseline="0" dirty="0">
                <a:latin typeface="TimesNewRomanPSMT"/>
              </a:rPr>
              <a:t>Mezi nimi se nachází tzv. </a:t>
            </a:r>
            <a:r>
              <a:rPr lang="cs-CZ" sz="3200" b="0" i="0" u="none" strike="noStrike" baseline="0" dirty="0" err="1">
                <a:latin typeface="TimesNewRomanPSMT"/>
              </a:rPr>
              <a:t>periplazmatický</a:t>
            </a:r>
            <a:r>
              <a:rPr lang="cs-CZ" sz="3200" b="0" i="0" u="none" strike="noStrike" baseline="0" dirty="0">
                <a:latin typeface="TimesNewRomanPSMT"/>
              </a:rPr>
              <a:t> </a:t>
            </a:r>
            <a:r>
              <a:rPr lang="cs-CZ" sz="2800" b="0" i="0" u="none" strike="noStrike" baseline="0" dirty="0">
                <a:latin typeface="TimesNewRomanPSMT"/>
              </a:rPr>
              <a:t>prostor. Základem cytoplazmatické membrány je </a:t>
            </a:r>
            <a:r>
              <a:rPr lang="cs-CZ" sz="2800" b="1" i="0" u="none" strike="noStrike" baseline="0" dirty="0" err="1">
                <a:latin typeface="TimesNewRomanPS-BoldMT"/>
              </a:rPr>
              <a:t>fosfolipidová</a:t>
            </a:r>
            <a:r>
              <a:rPr lang="cs-CZ" sz="2800" b="1" i="0" u="none" strike="noStrike" baseline="0" dirty="0">
                <a:latin typeface="TimesNewRomanPS-BoldMT"/>
              </a:rPr>
              <a:t> </a:t>
            </a:r>
            <a:r>
              <a:rPr lang="cs-CZ" sz="2800" b="1" i="0" u="none" strike="noStrike" baseline="0" dirty="0">
                <a:latin typeface="Times New Roman" panose="02020603050405020304" pitchFamily="18" charset="0"/>
              </a:rPr>
              <a:t>dvojvrstva</a:t>
            </a:r>
            <a:r>
              <a:rPr lang="cs-CZ" sz="2800" b="0" i="0" u="none" strike="noStrike" baseline="0" dirty="0">
                <a:latin typeface="TimesNewRomanPSMT"/>
              </a:rPr>
              <a:t>. Ta je uspořádána tak, že nepolární konce fosfolipidů směřují dovnitř dvojvrstvy a polární konce směrem vně. </a:t>
            </a:r>
          </a:p>
          <a:p>
            <a:pPr algn="l"/>
            <a:r>
              <a:rPr lang="cs-CZ" sz="2800" b="0" i="0" u="none" strike="noStrike" baseline="0" dirty="0">
                <a:latin typeface="Times New Roman" panose="02020603050405020304" pitchFamily="18" charset="0"/>
              </a:rPr>
              <a:t>Do </a:t>
            </a:r>
            <a:r>
              <a:rPr lang="cs-CZ" sz="2800" b="0" i="0" u="none" strike="noStrike" baseline="0" dirty="0" err="1">
                <a:latin typeface="Times New Roman" panose="02020603050405020304" pitchFamily="18" charset="0"/>
              </a:rPr>
              <a:t>fosfolipidov</a:t>
            </a:r>
            <a:r>
              <a:rPr lang="cs-CZ" sz="2800" b="0" i="0" u="none" strike="noStrike" baseline="0" dirty="0" err="1">
                <a:latin typeface="TimesNewRomanPSMT"/>
              </a:rPr>
              <a:t>é</a:t>
            </a:r>
            <a:r>
              <a:rPr lang="cs-CZ" sz="2800" b="0" i="0" u="none" strike="noStrike" baseline="0" dirty="0">
                <a:latin typeface="TimesNewRomanPSMT"/>
              </a:rPr>
              <a:t> </a:t>
            </a:r>
            <a:r>
              <a:rPr lang="cs-CZ" sz="2800" b="0" i="0" u="none" strike="noStrike" baseline="0" dirty="0" err="1">
                <a:latin typeface="TimesNewRomanPSMT"/>
              </a:rPr>
              <a:t>dvouvrstvy</a:t>
            </a:r>
            <a:r>
              <a:rPr lang="cs-CZ" sz="2800" b="0" i="0" u="none" strike="noStrike" baseline="0" dirty="0">
                <a:latin typeface="TimesNewRomanPSMT"/>
              </a:rPr>
              <a:t> jsou zanořeny </a:t>
            </a:r>
            <a:r>
              <a:rPr lang="cs-CZ" sz="2800" b="1" i="0" u="none" strike="noStrike" baseline="0" dirty="0">
                <a:latin typeface="TimesNewRomanPS-BoldMT"/>
              </a:rPr>
              <a:t>molekuly proteinů</a:t>
            </a:r>
            <a:r>
              <a:rPr lang="cs-CZ" sz="2800" b="0" i="0" u="none" strike="noStrike" baseline="0" dirty="0">
                <a:latin typeface="TimesNewRomanPSMT"/>
              </a:rPr>
              <a:t>, které mají například funkci:</a:t>
            </a:r>
          </a:p>
          <a:p>
            <a:pPr marL="457200" indent="-457200" algn="l">
              <a:buFontTx/>
              <a:buChar char="-"/>
            </a:pPr>
            <a:r>
              <a:rPr lang="cs-CZ" sz="2800" b="0" i="0" u="none" strike="noStrike" baseline="0" dirty="0">
                <a:latin typeface="TimesNewRomanPSMT"/>
              </a:rPr>
              <a:t>přenašečů (podílejí </a:t>
            </a:r>
            <a:r>
              <a:rPr lang="cs-CZ" sz="2800" b="0" i="0" u="none" strike="noStrike" baseline="0" dirty="0">
                <a:latin typeface="Times New Roman" panose="02020603050405020304" pitchFamily="18" charset="0"/>
              </a:rPr>
              <a:t>se na </a:t>
            </a:r>
            <a:r>
              <a:rPr lang="cs-CZ" sz="2800" b="0" i="0" u="none" strike="noStrike" baseline="0" dirty="0">
                <a:latin typeface="TimesNewRomanPSMT"/>
              </a:rPr>
              <a:t>transportu látek buňkou);</a:t>
            </a:r>
          </a:p>
          <a:p>
            <a:pPr marL="457200" indent="-457200" algn="l">
              <a:buFontTx/>
              <a:buChar char="-"/>
            </a:pPr>
            <a:r>
              <a:rPr lang="cs-CZ" sz="2800" b="0" i="0" u="none" strike="noStrike" baseline="0" dirty="0">
                <a:latin typeface="TimesNewRomanPSMT"/>
              </a:rPr>
              <a:t>receptorů (jsou schopny vázat některé chemické látky)</a:t>
            </a:r>
            <a:r>
              <a:rPr lang="cs-CZ" sz="2800" dirty="0">
                <a:latin typeface="Times New Roman" panose="02020603050405020304" pitchFamily="18" charset="0"/>
              </a:rPr>
              <a:t>;</a:t>
            </a:r>
          </a:p>
          <a:p>
            <a:pPr marL="457200" indent="-457200" algn="l">
              <a:buFontTx/>
              <a:buChar char="-"/>
            </a:pPr>
            <a:r>
              <a:rPr lang="cs-CZ" sz="2800" b="0" i="0" u="none" strike="noStrike" baseline="0" dirty="0">
                <a:latin typeface="TimesNewRomanPSMT"/>
              </a:rPr>
              <a:t>enzymů (katalyzují reakce probíhající na povrchu </a:t>
            </a:r>
            <a:r>
              <a:rPr lang="cs-CZ" sz="2800" b="0" i="0" u="none" strike="noStrike" baseline="0" dirty="0" err="1">
                <a:latin typeface="TimesNewRomanPSMT"/>
              </a:rPr>
              <a:t>mebrány</a:t>
            </a:r>
            <a:r>
              <a:rPr lang="cs-CZ" sz="2800" b="0" i="0" u="none" strike="noStrike" baseline="0" dirty="0">
                <a:latin typeface="TimesNewRomanPSMT"/>
              </a:rPr>
              <a:t>)</a:t>
            </a:r>
            <a:r>
              <a:rPr lang="cs-CZ" sz="2800" dirty="0">
                <a:latin typeface="Times New Roman" panose="02020603050405020304" pitchFamily="18" charset="0"/>
              </a:rPr>
              <a:t>;</a:t>
            </a:r>
            <a:r>
              <a:rPr lang="cs-CZ" sz="2800" b="0" i="0" u="none" strike="noStrike" baseline="0" dirty="0">
                <a:latin typeface="Times New Roman" panose="02020603050405020304" pitchFamily="18" charset="0"/>
              </a:rPr>
              <a:t> </a:t>
            </a:r>
          </a:p>
          <a:p>
            <a:pPr marL="457200" indent="-457200" algn="l">
              <a:buFontTx/>
              <a:buChar char="-"/>
            </a:pPr>
            <a:r>
              <a:rPr lang="cs-CZ" sz="2800" b="0" i="0" u="none" strike="noStrike" baseline="0" dirty="0">
                <a:latin typeface="Times New Roman" panose="02020603050405020304" pitchFamily="18" charset="0"/>
              </a:rPr>
              <a:t>funkci </a:t>
            </a:r>
            <a:r>
              <a:rPr lang="cs-CZ" sz="2800" b="0" i="0" u="none" strike="noStrike" baseline="0" dirty="0">
                <a:latin typeface="TimesNewRomanPSMT"/>
              </a:rPr>
              <a:t>strukturní.</a:t>
            </a:r>
            <a:endParaRPr lang="cs-CZ" sz="2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44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463061" y="998855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sz="4000" b="0" i="0" u="none" strike="noStrike" baseline="0" dirty="0">
              <a:latin typeface="TimesNewRomanPSMT"/>
            </a:endParaRPr>
          </a:p>
          <a:p>
            <a:endParaRPr lang="cs-CZ" sz="4000" dirty="0">
              <a:latin typeface="TimesNewRomanPSMT"/>
            </a:endParaRPr>
          </a:p>
          <a:p>
            <a:endParaRPr lang="cs-CZ" sz="4000" b="0" i="0" u="none" strike="noStrike" baseline="0" dirty="0">
              <a:latin typeface="TimesNewRomanPSMT"/>
            </a:endParaRPr>
          </a:p>
          <a:p>
            <a:endParaRPr lang="cs-CZ" sz="4000" b="0" i="0" u="none" strike="noStrike" baseline="0" dirty="0">
              <a:latin typeface="TimesNewRomanPSMT"/>
            </a:endParaRPr>
          </a:p>
          <a:p>
            <a:endParaRPr lang="cs-CZ" sz="4000" dirty="0">
              <a:latin typeface="TimesNewRomanPSMT"/>
            </a:endParaRPr>
          </a:p>
          <a:p>
            <a:endParaRPr lang="cs-CZ" sz="4000" b="0" i="0" u="none" strike="noStrike" baseline="0" dirty="0">
              <a:latin typeface="TimesNewRomanPSMT"/>
            </a:endParaRPr>
          </a:p>
          <a:p>
            <a:endParaRPr lang="cs-CZ" sz="4000" dirty="0">
              <a:latin typeface="TimesNewRomanPSMT"/>
            </a:endParaRPr>
          </a:p>
          <a:p>
            <a:r>
              <a:rPr lang="cs-CZ" sz="4000" b="0" i="0" u="none" strike="noStrike" baseline="0" dirty="0">
                <a:latin typeface="TimesNewRomanPSMT"/>
              </a:rPr>
              <a:t>Struktura cytoplazmatické membrány</a:t>
            </a:r>
            <a:endParaRPr lang="cs-CZ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E7FE555-7442-ECA0-C1CC-C6C3487F0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34" y="998855"/>
            <a:ext cx="8178084" cy="447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1045029"/>
            <a:ext cx="11184466" cy="5273588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6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Buňka(</a:t>
            </a:r>
            <a:r>
              <a:rPr lang="cs-CZ" sz="6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cellula</a:t>
            </a:r>
            <a:r>
              <a:rPr lang="cs-CZ" sz="6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51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98938" y="1037492"/>
            <a:ext cx="11728939" cy="5659522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000" b="1" i="0" u="none" strike="noStrike" baseline="0" dirty="0">
                <a:latin typeface="TimesNewRomanPSMT"/>
              </a:rPr>
              <a:t>Proteiny</a:t>
            </a:r>
            <a:r>
              <a:rPr lang="cs-CZ" sz="4000" b="0" i="0" u="none" strike="noStrike" baseline="0" dirty="0">
                <a:latin typeface="TimesNewRomanPSMT"/>
              </a:rPr>
              <a:t> cytoplazmatické </a:t>
            </a:r>
            <a:r>
              <a:rPr lang="cs-CZ" sz="4000" b="0" i="0" u="none" strike="noStrike" baseline="0" dirty="0" err="1">
                <a:latin typeface="TimesNewRomanPSMT"/>
              </a:rPr>
              <a:t>membrányjsou</a:t>
            </a:r>
            <a:r>
              <a:rPr lang="cs-CZ" sz="4000" b="0" i="0" u="none" strike="noStrike" baseline="0" dirty="0">
                <a:latin typeface="TimesNewRomanPSMT"/>
              </a:rPr>
              <a:t>:</a:t>
            </a:r>
          </a:p>
          <a:p>
            <a:pPr algn="l"/>
            <a:r>
              <a:rPr lang="cs-CZ" sz="4000" b="0" i="0" u="none" strike="noStrike" baseline="0" dirty="0">
                <a:latin typeface="TimesNewRomanPSMT"/>
              </a:rPr>
              <a:t>– </a:t>
            </a:r>
            <a:r>
              <a:rPr lang="cs-CZ" sz="4000" b="1" i="0" u="none" strike="noStrike" baseline="0" dirty="0">
                <a:latin typeface="TimesNewRomanPS-BoldMT"/>
              </a:rPr>
              <a:t>periferní </a:t>
            </a:r>
            <a:r>
              <a:rPr lang="cs-CZ" sz="4000" b="0" i="0" u="none" strike="noStrike" baseline="0" dirty="0">
                <a:latin typeface="TimesNewRomanPSMT"/>
              </a:rPr>
              <a:t>(vnořeny pouze do vnějšího lipidového pláště </a:t>
            </a:r>
            <a:r>
              <a:rPr lang="cs-CZ" sz="4000" b="0" i="0" u="none" strike="noStrike" baseline="0" dirty="0" err="1">
                <a:latin typeface="TimesNewRomanPSMT"/>
              </a:rPr>
              <a:t>fosfolipidové</a:t>
            </a:r>
            <a:r>
              <a:rPr lang="cs-CZ" sz="4000" b="0" i="0" u="none" strike="noStrike" baseline="0" dirty="0">
                <a:latin typeface="TimesNewRomanPSMT"/>
              </a:rPr>
              <a:t> </a:t>
            </a:r>
            <a:r>
              <a:rPr lang="cs-CZ" sz="4000" b="0" i="0" u="none" strike="noStrike" baseline="0" dirty="0" err="1">
                <a:latin typeface="TimesNewRomanPSMT"/>
              </a:rPr>
              <a:t>dvouvrstvy</a:t>
            </a:r>
            <a:r>
              <a:rPr lang="cs-CZ" sz="4000" b="0" i="0" u="none" strike="noStrike" baseline="0" dirty="0">
                <a:latin typeface="TimesNewRomanPSMT"/>
              </a:rPr>
              <a:t>) </a:t>
            </a:r>
          </a:p>
          <a:p>
            <a:pPr algn="l"/>
            <a:r>
              <a:rPr lang="cs-CZ" sz="4000" dirty="0">
                <a:latin typeface="TimesNewRomanPSMT"/>
              </a:rPr>
              <a:t>-</a:t>
            </a:r>
            <a:r>
              <a:rPr lang="cs-CZ" sz="4000" b="0" i="0" u="none" strike="noStrike" baseline="0" dirty="0">
                <a:latin typeface="TimesNewRomanPSMT"/>
              </a:rPr>
              <a:t> </a:t>
            </a:r>
            <a:r>
              <a:rPr lang="cs-CZ" sz="4000" b="1" i="0" u="none" strike="noStrike" baseline="0" dirty="0">
                <a:latin typeface="TimesNewRomanPS-BoldMT"/>
              </a:rPr>
              <a:t>integrální </a:t>
            </a:r>
            <a:r>
              <a:rPr lang="cs-CZ" sz="4000" b="0" i="0" u="none" strike="noStrike" baseline="0" dirty="0">
                <a:latin typeface="TimesNewRomanPSMT"/>
              </a:rPr>
              <a:t>(prostupující </a:t>
            </a:r>
            <a:r>
              <a:rPr lang="cs-CZ" sz="4000" b="0" i="0" u="none" strike="noStrike" baseline="0" dirty="0" err="1">
                <a:latin typeface="TimesNewRomanPSMT"/>
              </a:rPr>
              <a:t>fosfolipidovou</a:t>
            </a:r>
            <a:r>
              <a:rPr lang="cs-CZ" sz="4000" b="0" i="0" u="none" strike="noStrike" baseline="0" dirty="0">
                <a:latin typeface="TimesNewRomanPSMT"/>
              </a:rPr>
              <a:t> dvouvrstvou).</a:t>
            </a:r>
          </a:p>
          <a:p>
            <a:pPr algn="l"/>
            <a:r>
              <a:rPr lang="cs-CZ" sz="4000" b="0" i="0" u="none" strike="noStrike" baseline="0" dirty="0">
                <a:latin typeface="TimesNewRomanPSMT"/>
              </a:rPr>
              <a:t>Hlavní význam cytoplazmatické membrán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y: </a:t>
            </a:r>
          </a:p>
          <a:p>
            <a:pPr marL="571500" indent="-571500" algn="l">
              <a:buFontTx/>
              <a:buChar char="-"/>
            </a:pPr>
            <a:r>
              <a:rPr lang="cs-CZ" sz="4000" b="0" i="0" u="none" strike="noStrike" baseline="0" dirty="0">
                <a:latin typeface="TimesNewRomanPSMT"/>
              </a:rPr>
              <a:t>podílí se na regulovaném transportu látek mezi buňkou a jejím okolím </a:t>
            </a:r>
          </a:p>
          <a:p>
            <a:pPr marL="571500" indent="-571500" algn="l">
              <a:buFontTx/>
              <a:buChar char="-"/>
            </a:pPr>
            <a:r>
              <a:rPr lang="cs-CZ" sz="4000" b="0" i="0" u="none" strike="noStrike" baseline="0" dirty="0">
                <a:latin typeface="TimesNewRomanPSMT"/>
              </a:rPr>
              <a:t>je polopropustná (semipermeabilní)</a:t>
            </a:r>
          </a:p>
          <a:p>
            <a:pPr marL="571500" indent="-571500" algn="l">
              <a:buFontTx/>
              <a:buChar char="-"/>
            </a:pPr>
            <a:r>
              <a:rPr lang="cs-CZ" sz="4000" dirty="0">
                <a:latin typeface="TimesNewRomanPSMT"/>
              </a:rPr>
              <a:t>je </a:t>
            </a:r>
            <a:r>
              <a:rPr lang="cs-CZ" sz="4000" b="0" i="0" u="none" strike="noStrike" baseline="0" dirty="0">
                <a:latin typeface="TimesNewRomanPSMT"/>
              </a:rPr>
              <a:t>místem intenzivního metabolismu.</a:t>
            </a:r>
            <a:endParaRPr lang="cs-CZ" sz="4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0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98938" y="1037492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800" b="1" i="0" u="none" strike="noStrike" baseline="0" dirty="0">
                <a:latin typeface="Times New Roman" panose="02020603050405020304" pitchFamily="18" charset="0"/>
              </a:rPr>
              <a:t>Cytoplazma </a:t>
            </a:r>
          </a:p>
          <a:p>
            <a:pPr algn="l"/>
            <a:r>
              <a:rPr lang="cs-CZ" sz="4800" b="1" dirty="0">
                <a:latin typeface="Times New Roman" panose="02020603050405020304" pitchFamily="18" charset="0"/>
              </a:rPr>
              <a:t>- </a:t>
            </a:r>
            <a:r>
              <a:rPr lang="cs-CZ" sz="4800" b="0" i="0" u="none" strike="noStrike" baseline="0" dirty="0">
                <a:latin typeface="TimesNewRomanPSMT"/>
              </a:rPr>
              <a:t>tvoří vnitřní prostředí buňky. Obsahuje viskózní roztok organických a anorganických látek, </a:t>
            </a:r>
            <a:r>
              <a:rPr lang="cs-CZ" sz="4800" b="0" i="0" u="none" strike="noStrike" baseline="0" dirty="0">
                <a:latin typeface="Times New Roman" panose="02020603050405020304" pitchFamily="18" charset="0"/>
              </a:rPr>
              <a:t>tzv. </a:t>
            </a:r>
            <a:r>
              <a:rPr lang="cs-CZ" sz="4800" b="1" i="0" u="none" strike="noStrike" baseline="0" dirty="0">
                <a:latin typeface="Times New Roman" panose="02020603050405020304" pitchFamily="18" charset="0"/>
              </a:rPr>
              <a:t>cytosol</a:t>
            </a:r>
            <a:r>
              <a:rPr lang="cs-CZ" sz="4800" b="0" i="0" u="none" strike="noStrike" baseline="0" dirty="0">
                <a:latin typeface="TimesNewRomanPSMT"/>
              </a:rPr>
              <a:t>, ve kterém jsou uloženy buněčné organely a buněčné </a:t>
            </a:r>
            <a:r>
              <a:rPr lang="cs-CZ" sz="4800" b="0" i="0" u="none" strike="noStrike" baseline="0" dirty="0">
                <a:latin typeface="Times New Roman" panose="02020603050405020304" pitchFamily="18" charset="0"/>
              </a:rPr>
              <a:t>inkluze.</a:t>
            </a:r>
            <a:endParaRPr lang="cs-CZ" sz="48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41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98938" y="712078"/>
            <a:ext cx="11728939" cy="5606539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800" b="1" i="0" u="none" strike="noStrike" baseline="0" dirty="0">
                <a:latin typeface="Times New Roman" panose="02020603050405020304" pitchFamily="18" charset="0"/>
              </a:rPr>
              <a:t>Nukleoid </a:t>
            </a:r>
          </a:p>
          <a:p>
            <a:pPr marL="571500" indent="-571500" algn="l">
              <a:buFontTx/>
              <a:buChar char="-"/>
            </a:pPr>
            <a:r>
              <a:rPr lang="cs-CZ" sz="3600" b="0" i="0" u="none" strike="noStrike" baseline="0" dirty="0">
                <a:latin typeface="TimesNewRomanPSMT"/>
              </a:rPr>
              <a:t>představuje primitivní buněčné jádro, které je tvořeno jedinou </a:t>
            </a:r>
            <a:r>
              <a:rPr lang="cs-CZ" sz="3600" b="1" i="0" u="none" strike="noStrike" baseline="0" dirty="0">
                <a:latin typeface="TimesNewRomanPS-BoldMT"/>
              </a:rPr>
              <a:t>kružnicovou molekulou DNA</a:t>
            </a:r>
            <a:r>
              <a:rPr lang="cs-CZ" sz="3600" b="0" i="0" u="none" strike="noStrike" baseline="0" dirty="0">
                <a:latin typeface="TimesNewRomanPSMT"/>
              </a:rPr>
              <a:t>, která je svinuta uprostřed buňky a na jednom místě je připevněna k cytoplazmatické membráně</a:t>
            </a:r>
            <a:r>
              <a:rPr lang="cs-CZ" sz="3600" dirty="0">
                <a:latin typeface="TimesNewRomanPSMT"/>
              </a:rPr>
              <a:t>;</a:t>
            </a:r>
            <a:r>
              <a:rPr lang="cs-CZ" sz="3600" b="0" i="0" u="none" strike="noStrike" baseline="0" dirty="0">
                <a:latin typeface="TimesNewRomanPSMT"/>
              </a:rPr>
              <a:t> </a:t>
            </a:r>
          </a:p>
          <a:p>
            <a:pPr marL="571500" indent="-571500" algn="l">
              <a:buFontTx/>
              <a:buChar char="-"/>
            </a:pPr>
            <a:r>
              <a:rPr lang="cs-CZ" sz="3600" dirty="0">
                <a:latin typeface="TimesNewRomanPSMT"/>
              </a:rPr>
              <a:t>t</a:t>
            </a:r>
            <a:r>
              <a:rPr lang="cs-CZ" sz="3600" b="0" i="0" u="none" strike="noStrike" baseline="0" dirty="0">
                <a:latin typeface="TimesNewRomanPSMT"/>
              </a:rPr>
              <a:t>voří až 20 % objemu buňky;</a:t>
            </a:r>
          </a:p>
          <a:p>
            <a:pPr marL="571500" indent="-571500" algn="l">
              <a:buFontTx/>
              <a:buChar char="-"/>
            </a:pPr>
            <a:r>
              <a:rPr lang="cs-CZ" sz="3600" b="0" i="0" u="none" strike="noStrike" baseline="0" dirty="0">
                <a:latin typeface="TimesNewRomanPSMT"/>
              </a:rPr>
              <a:t>bývá označován někdy jako prokaryotický chromozom, nejde však o chromozom 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v </a:t>
            </a:r>
            <a:r>
              <a:rPr lang="cs-CZ" sz="3600" b="0" i="0" u="none" strike="noStrike" baseline="0" dirty="0">
                <a:latin typeface="TimesNewRomanPSMT"/>
              </a:rPr>
              <a:t>pravém slova smyslu, neboť postrádá proteiny, které se na stavbě typického (eukaryotického) chromozomu podílí.</a:t>
            </a:r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8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98938" y="1037492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5400" b="1" i="0" u="none" strike="noStrike" baseline="0" dirty="0">
                <a:latin typeface="Times New Roman" panose="02020603050405020304" pitchFamily="18" charset="0"/>
              </a:rPr>
              <a:t>Ribozomy </a:t>
            </a:r>
          </a:p>
          <a:p>
            <a:pPr marL="685800" indent="-685800" algn="l">
              <a:buFontTx/>
              <a:buChar char="-"/>
            </a:pPr>
            <a:r>
              <a:rPr lang="cs-CZ" sz="5400" b="0" i="0" u="none" strike="noStrike" baseline="0" dirty="0">
                <a:latin typeface="TimesNewRomanPSMT"/>
              </a:rPr>
              <a:t>malá tělíska v cytoplazmě tvořená dvěm</a:t>
            </a:r>
            <a:r>
              <a:rPr lang="cs-CZ" sz="5400" b="0" i="0" u="none" strike="noStrike" baseline="0" dirty="0">
                <a:latin typeface="Times New Roman" panose="02020603050405020304" pitchFamily="18" charset="0"/>
              </a:rPr>
              <a:t>a podjednotkami; </a:t>
            </a:r>
          </a:p>
          <a:p>
            <a:pPr marL="685800" indent="-685800" algn="l">
              <a:buFontTx/>
              <a:buChar char="-"/>
            </a:pPr>
            <a:r>
              <a:rPr lang="cs-CZ" sz="5400" dirty="0">
                <a:latin typeface="Times New Roman" panose="02020603050405020304" pitchFamily="18" charset="0"/>
              </a:rPr>
              <a:t>O</a:t>
            </a:r>
            <a:r>
              <a:rPr lang="cs-CZ" sz="5400" b="0" i="0" u="none" strike="noStrike" baseline="0" dirty="0">
                <a:latin typeface="TimesNewRomanPSMT"/>
              </a:rPr>
              <a:t>bsahují RNA a proteiny. </a:t>
            </a:r>
          </a:p>
          <a:p>
            <a:pPr marL="685800" indent="-685800" algn="l">
              <a:buFontTx/>
              <a:buChar char="-"/>
            </a:pPr>
            <a:r>
              <a:rPr lang="cs-CZ" sz="5400" dirty="0">
                <a:latin typeface="TimesNewRomanPSMT"/>
              </a:rPr>
              <a:t>n</a:t>
            </a:r>
            <a:r>
              <a:rPr lang="cs-CZ" sz="5400" b="0" i="0" u="none" strike="noStrike" baseline="0" dirty="0">
                <a:latin typeface="TimesNewRomanPSMT"/>
              </a:rPr>
              <a:t>a ribozomech probíhá syntéza buněčných proteinů.</a:t>
            </a:r>
            <a:endParaRPr lang="cs-CZ" sz="5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4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37574" y="973097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400" b="1" i="0" u="none" strike="noStrike" baseline="0" dirty="0">
                <a:latin typeface="Times New Roman" panose="02020603050405020304" pitchFamily="18" charset="0"/>
              </a:rPr>
              <a:t>Inkluze </a:t>
            </a:r>
          </a:p>
          <a:p>
            <a:pPr algn="just"/>
            <a:r>
              <a:rPr lang="cs-CZ" sz="4400" b="1" dirty="0">
                <a:latin typeface="Times New Roman" panose="02020603050405020304" pitchFamily="18" charset="0"/>
              </a:rPr>
              <a:t>- </a:t>
            </a:r>
            <a:r>
              <a:rPr lang="cs-CZ" sz="4400" b="0" i="0" u="none" strike="noStrike" baseline="0" dirty="0">
                <a:latin typeface="TimesNewRomanPSMT"/>
              </a:rPr>
              <a:t>krystalky nebo kapénky zásobních nebo odpadních látek, které se nacházejí zpravidla </a:t>
            </a:r>
            <a:br>
              <a:rPr lang="cs-CZ" sz="4400" b="0" i="0" u="none" strike="noStrike" baseline="0" dirty="0">
                <a:latin typeface="TimesNewRomanPSMT"/>
              </a:rPr>
            </a:br>
            <a:r>
              <a:rPr lang="cs-CZ" sz="4400" b="0" i="0" u="none" strike="noStrike" baseline="0" dirty="0">
                <a:latin typeface="TimesNewRomanPSMT"/>
              </a:rPr>
              <a:t>v cytoplazmě. V prokaryotických buňkách se jako zásobní látky vyskytují například polysacharid glykogen, anorganický fosfát nebo kyselina</a:t>
            </a:r>
          </a:p>
          <a:p>
            <a:pPr algn="just"/>
            <a:r>
              <a:rPr lang="el-GR" sz="4400" b="0" i="0" u="none" strike="noStrike" baseline="0" dirty="0">
                <a:latin typeface="TimesNewRomanPSMT"/>
              </a:rPr>
              <a:t>β</a:t>
            </a:r>
            <a:r>
              <a:rPr lang="el-GR" sz="44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cs-CZ" sz="4400" b="0" i="0" u="none" strike="noStrike" baseline="0" dirty="0" err="1">
                <a:latin typeface="TimesNewRomanPSMT"/>
              </a:rPr>
              <a:t>hydroxymáselná</a:t>
            </a:r>
            <a:r>
              <a:rPr lang="cs-CZ" sz="4400" b="0" i="0" u="none" strike="noStrike" baseline="0" dirty="0">
                <a:latin typeface="TimesNewRomanPSMT"/>
              </a:rPr>
              <a:t> či krystalky síry.</a:t>
            </a:r>
          </a:p>
          <a:p>
            <a:pPr algn="l"/>
            <a:endParaRPr lang="cs-CZ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78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37574" y="712078"/>
            <a:ext cx="11728939" cy="6145923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cs-CZ" sz="1800" b="1" i="0" u="none" strike="noStrike" baseline="0" dirty="0">
              <a:latin typeface="TimesNewRomanPS-BoldMT"/>
            </a:endParaRPr>
          </a:p>
          <a:p>
            <a:pPr algn="l"/>
            <a:endParaRPr lang="cs-CZ" b="1" dirty="0">
              <a:latin typeface="TimesNewRomanPS-BoldMT"/>
            </a:endParaRPr>
          </a:p>
          <a:p>
            <a:pPr algn="l"/>
            <a:endParaRPr lang="cs-CZ" sz="2800" b="1" i="0" u="none" strike="noStrike" baseline="0" dirty="0">
              <a:latin typeface="TimesNewRomanPS-BoldMT"/>
            </a:endParaRPr>
          </a:p>
          <a:p>
            <a:pPr algn="l"/>
            <a:endParaRPr lang="cs-CZ" sz="2800" b="1" dirty="0">
              <a:latin typeface="TimesNewRomanPS-BoldMT"/>
            </a:endParaRPr>
          </a:p>
          <a:p>
            <a:pPr algn="just"/>
            <a:r>
              <a:rPr lang="cs-CZ" sz="3200" b="1" i="0" u="none" strike="noStrike" baseline="0" dirty="0">
                <a:latin typeface="TimesNewRomanPS-BoldMT"/>
              </a:rPr>
              <a:t>Bičík </a:t>
            </a:r>
            <a:r>
              <a:rPr lang="cs-CZ" sz="3200" b="0" i="0" u="none" strike="noStrike" baseline="0" dirty="0">
                <a:latin typeface="TimesNewRomanPSMT"/>
              </a:rPr>
              <a:t>– slouží k pohybu buňky. Bičíkové vlákno obsahuje protein </a:t>
            </a:r>
            <a:r>
              <a:rPr lang="cs-CZ" sz="3200" b="0" i="0" u="none" strike="noStrike" baseline="0" dirty="0" err="1">
                <a:latin typeface="TimesNewRomanPSMT"/>
              </a:rPr>
              <a:t>flagelin</a:t>
            </a:r>
            <a:r>
              <a:rPr lang="cs-CZ" sz="3200" b="0" i="0" u="none" strike="noStrike" baseline="0" dirty="0">
                <a:latin typeface="TimesNewRomanPSMT"/>
              </a:rPr>
              <a:t> a je ukotveno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v </a:t>
            </a:r>
            <a:r>
              <a:rPr lang="cs-CZ" sz="3200" b="0" i="0" u="none" strike="noStrike" baseline="0" dirty="0">
                <a:latin typeface="TimesNewRomanPSMT"/>
              </a:rPr>
              <a:t>buňce tzv. bazálním tělískem.</a:t>
            </a:r>
          </a:p>
          <a:p>
            <a:pPr algn="just"/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Fimbrie </a:t>
            </a:r>
            <a:r>
              <a:rPr lang="cs-CZ" sz="3200" b="0" i="0" u="none" strike="noStrike" baseline="0" dirty="0">
                <a:latin typeface="TimesNewRomanPSMT"/>
              </a:rPr>
              <a:t>– krátká proteinová vlákna na povrchu buňky, umožňující přilnavost buněk.</a:t>
            </a:r>
          </a:p>
          <a:p>
            <a:pPr algn="just"/>
            <a:r>
              <a:rPr lang="cs-CZ" sz="3200" b="1" i="0" u="none" strike="noStrike" baseline="0" dirty="0" err="1">
                <a:latin typeface="Times New Roman" panose="02020603050405020304" pitchFamily="18" charset="0"/>
              </a:rPr>
              <a:t>Glykokalyx</a:t>
            </a:r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3200" b="0" i="0" u="none" strike="noStrike" baseline="0" dirty="0">
                <a:latin typeface="TimesNewRomanPSMT"/>
              </a:rPr>
              <a:t>– vnější polysacharidový obal buňky, umožňující vyšší přilnutí buňky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k </a:t>
            </a:r>
            <a:r>
              <a:rPr lang="cs-CZ" sz="3200" b="0" i="0" u="none" strike="noStrike" baseline="0" dirty="0">
                <a:latin typeface="TimesNewRomanPSMT"/>
              </a:rPr>
              <a:t>podkladům.</a:t>
            </a:r>
          </a:p>
          <a:p>
            <a:pPr algn="just"/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Chromatofory </a:t>
            </a:r>
            <a:r>
              <a:rPr lang="cs-CZ" sz="3200" b="0" i="0" u="none" strike="noStrike" baseline="0" dirty="0">
                <a:latin typeface="TimesNewRomanPSMT"/>
              </a:rPr>
              <a:t>– váčky vzniklé vychlípením z cytoplazmatické membrány. Vyskytují se u autotrofních bakterií a obsahují fotosyntetické pigmenty.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4FECA42-BBA8-DCE3-80E5-A51F373209A9}"/>
              </a:ext>
            </a:extLst>
          </p:cNvPr>
          <p:cNvSpPr txBox="1"/>
          <p:nvPr/>
        </p:nvSpPr>
        <p:spPr>
          <a:xfrm>
            <a:off x="337574" y="712081"/>
            <a:ext cx="117289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V </a:t>
            </a:r>
            <a:r>
              <a:rPr lang="cs-CZ" sz="3600" b="0" i="0" u="none" strike="noStrike" baseline="0" dirty="0">
                <a:solidFill>
                  <a:schemeClr val="bg1"/>
                </a:solidFill>
                <a:latin typeface="TimesNewRomanPSMT"/>
              </a:rPr>
              <a:t>prokaryotických buňkách mohou být přítomny ještě tyto další s</a:t>
            </a:r>
            <a:r>
              <a:rPr lang="cs-CZ" sz="3600" b="0" i="0" u="none" strike="noStrike" baseline="0" dirty="0">
                <a:solidFill>
                  <a:schemeClr val="bg1"/>
                </a:solidFill>
                <a:latin typeface="Times New Roman" panose="02020603050405020304" pitchFamily="18" charset="0"/>
              </a:rPr>
              <a:t>truktury:</a:t>
            </a:r>
          </a:p>
          <a:p>
            <a:endParaRPr lang="cs-CZ" sz="3600" b="0" i="0" u="none" strike="noStrike" baseline="0" dirty="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81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37574" y="712078"/>
            <a:ext cx="11728939" cy="6145921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Kapsula </a:t>
            </a:r>
            <a:r>
              <a:rPr lang="cs-CZ" sz="3200" b="0" i="0" u="none" strike="noStrike" baseline="0" dirty="0">
                <a:latin typeface="TimesNewRomanPSMT"/>
              </a:rPr>
              <a:t>– slizovité </a:t>
            </a:r>
            <a:r>
              <a:rPr lang="cs-CZ" sz="3200" b="0" i="0" u="none" strike="noStrike" baseline="0" dirty="0" err="1">
                <a:latin typeface="Times New Roman" panose="02020603050405020304" pitchFamily="18" charset="0"/>
              </a:rPr>
              <a:t>proteinovo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-</a:t>
            </a:r>
            <a:r>
              <a:rPr lang="cs-CZ" sz="3200" b="0" i="0" u="none" strike="noStrike" baseline="0" dirty="0">
                <a:latin typeface="TimesNewRomanPSMT"/>
              </a:rPr>
              <a:t>sacharidové pouzdro nad buněčnou stěnou, které zvyšuje odolnost buňky.</a:t>
            </a:r>
          </a:p>
          <a:p>
            <a:pPr algn="just"/>
            <a:r>
              <a:rPr lang="cs-CZ" sz="3200" b="1" i="0" u="none" strike="noStrike" baseline="0" dirty="0" err="1">
                <a:latin typeface="Times New Roman" panose="02020603050405020304" pitchFamily="18" charset="0"/>
              </a:rPr>
              <a:t>Mesozom</a:t>
            </a:r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3200" b="0" i="0" u="none" strike="noStrike" baseline="0" dirty="0">
                <a:latin typeface="TimesNewRomanPSMT"/>
              </a:rPr>
              <a:t>– struktura vzniklá odchlípením od cytoplazmatické membrány, uplatňuje se patrně při dělení buňky.</a:t>
            </a:r>
          </a:p>
          <a:p>
            <a:pPr algn="just"/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Plazmidy </a:t>
            </a:r>
            <a:r>
              <a:rPr lang="cs-CZ" sz="3200" b="0" i="0" u="none" strike="noStrike" baseline="0" dirty="0">
                <a:latin typeface="TimesNewRomanPSMT"/>
              </a:rPr>
              <a:t>– malé kruhové molekuly DNA v cytoplazmě, které obsahují doplňkovou genetickou informaci a nejsou pro existenci nezbytně nutné.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Mohou obsahovat </a:t>
            </a:r>
            <a:r>
              <a:rPr lang="cs-CZ" sz="3200" b="0" i="0" u="none" strike="noStrike" baseline="0" dirty="0">
                <a:latin typeface="TimesNewRomanPSMT"/>
              </a:rPr>
              <a:t>například geny pro odolnost buňky vůči antibiotikům.</a:t>
            </a:r>
          </a:p>
          <a:p>
            <a:pPr algn="just"/>
            <a:r>
              <a:rPr lang="cs-CZ" sz="3200" b="1" i="0" u="none" strike="noStrike" baseline="0" dirty="0">
                <a:latin typeface="TimesNewRomanPS-BoldMT"/>
              </a:rPr>
              <a:t>Plynové vakuoly </a:t>
            </a:r>
            <a:r>
              <a:rPr lang="cs-CZ" sz="3200" b="0" i="0" u="none" strike="noStrike" baseline="0" dirty="0">
                <a:latin typeface="TimesNewRomanPSMT"/>
              </a:rPr>
              <a:t>– váčky vyplněné plyny, nadnášející například buňky </a:t>
            </a:r>
            <a:r>
              <a:rPr lang="cs-CZ" sz="3200" b="0" i="0" u="none" strike="noStrike" baseline="0" dirty="0" err="1">
                <a:latin typeface="TimesNewRomanPSMT"/>
              </a:rPr>
              <a:t>oxygenních</a:t>
            </a:r>
            <a:r>
              <a:rPr lang="cs-CZ" sz="3200" b="0" i="0" u="none" strike="noStrike" baseline="0" dirty="0">
                <a:latin typeface="TimesNewRomanPSMT"/>
              </a:rPr>
              <a:t> bakterií (sinic).</a:t>
            </a:r>
          </a:p>
          <a:p>
            <a:pPr algn="just"/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Tylakoidy </a:t>
            </a:r>
            <a:r>
              <a:rPr lang="cs-CZ" sz="3200" b="0" i="0" u="none" strike="noStrike" baseline="0" dirty="0">
                <a:latin typeface="TimesNewRomanPSMT"/>
              </a:rPr>
              <a:t>– váčkovité vychlípeniny cytoplazmatické membrány buněk </a:t>
            </a:r>
            <a:r>
              <a:rPr lang="cs-CZ" sz="3200" b="0" i="0" u="none" strike="noStrike" baseline="0" dirty="0" err="1">
                <a:latin typeface="TimesNewRomanPSMT"/>
              </a:rPr>
              <a:t>oxygenních</a:t>
            </a:r>
            <a:r>
              <a:rPr lang="cs-CZ" sz="3200" b="0" i="0" u="none" strike="noStrike" baseline="0" dirty="0">
                <a:latin typeface="TimesNewRomanPSMT"/>
              </a:rPr>
              <a:t>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ba</a:t>
            </a:r>
            <a:r>
              <a:rPr lang="cs-CZ" sz="3200" b="0" i="0" u="none" strike="noStrike" baseline="0" dirty="0">
                <a:latin typeface="TimesNewRomanPSMT"/>
              </a:rPr>
              <a:t>kterií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, </a:t>
            </a:r>
            <a:r>
              <a:rPr lang="cs-CZ" sz="3200" b="0" i="0" u="none" strike="noStrike" baseline="0" dirty="0">
                <a:latin typeface="TimesNewRomanPSMT"/>
              </a:rPr>
              <a:t>ve kterých probíhá fotosyntéza.</a:t>
            </a:r>
            <a:endParaRPr lang="cs-CZ" sz="3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6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37574" y="973097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800" b="1" i="0" u="none" strike="noStrike" baseline="0" dirty="0">
                <a:latin typeface="TimesNewRomanPS-BoldMT"/>
              </a:rPr>
              <a:t>Eukaryotická buňka</a:t>
            </a:r>
          </a:p>
          <a:p>
            <a:endParaRPr lang="cs-CZ" b="1" dirty="0">
              <a:solidFill>
                <a:schemeClr val="bg1"/>
              </a:solidFill>
              <a:latin typeface="TimesNewRomanPS-BoldMT"/>
              <a:ea typeface="Verdana" panose="020B0604030504040204" pitchFamily="34" charset="0"/>
            </a:endParaRPr>
          </a:p>
          <a:p>
            <a:pPr algn="just"/>
            <a:r>
              <a:rPr lang="cs-CZ" sz="2400" b="0" i="0" u="none" strike="noStrike" baseline="0" dirty="0">
                <a:latin typeface="TimesNewRomanPS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evolučně mladší, složitější a zpravidla větší než buňka prokaryotická;</a:t>
            </a:r>
          </a:p>
          <a:p>
            <a:pPr algn="just"/>
            <a:r>
              <a:rPr lang="cs-CZ" sz="3200" b="0" i="0" u="none" strike="noStrike" baseline="0" dirty="0">
                <a:latin typeface="TimesNewRomanPSMT"/>
              </a:rPr>
              <a:t>- průměrná velikost je asi 10–100 </a:t>
            </a:r>
            <a:r>
              <a:rPr lang="el-GR" sz="3200" b="0" i="0" u="none" strike="noStrike" baseline="0" dirty="0">
                <a:latin typeface="TimesNewRomanPSMT"/>
              </a:rPr>
              <a:t>μ</a:t>
            </a:r>
            <a:r>
              <a:rPr lang="cs-CZ" sz="3200" b="0" i="0" u="none" strike="noStrike" baseline="0" dirty="0">
                <a:latin typeface="TimesNewRomanPSMT"/>
              </a:rPr>
              <a:t>m;</a:t>
            </a:r>
          </a:p>
          <a:p>
            <a:pPr algn="just"/>
            <a:r>
              <a:rPr lang="cs-CZ" sz="3200" dirty="0">
                <a:latin typeface="SymbolMT"/>
              </a:rPr>
              <a:t>- </a:t>
            </a:r>
            <a:r>
              <a:rPr lang="cs-CZ" sz="3200" dirty="0">
                <a:latin typeface="TimesNewRomanPSMT"/>
              </a:rPr>
              <a:t>h</a:t>
            </a:r>
            <a:r>
              <a:rPr lang="cs-CZ" sz="3200" b="0" i="0" u="none" strike="noStrike" baseline="0" dirty="0">
                <a:latin typeface="TimesNewRomanPSMT"/>
              </a:rPr>
              <a:t>mota jádra –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chromatin </a:t>
            </a:r>
            <a:r>
              <a:rPr lang="cs-CZ" sz="3200" b="0" i="0" u="none" strike="noStrike" baseline="0" dirty="0">
                <a:latin typeface="TimesNewRomanPSMT"/>
              </a:rPr>
              <a:t>– je uspořádána do chromozómů, které obsahují lineární DNA. Jádro je obaleno dvojitým membránovým obalem;</a:t>
            </a:r>
          </a:p>
          <a:p>
            <a:pPr algn="just"/>
            <a:r>
              <a:rPr lang="cs-CZ" sz="3200" dirty="0">
                <a:latin typeface="SymbolMT"/>
              </a:rPr>
              <a:t>- v</a:t>
            </a:r>
            <a:r>
              <a:rPr lang="cs-CZ" sz="3200" b="0" i="0" u="none" strike="noStrike" baseline="0" dirty="0">
                <a:latin typeface="TimesNewRomanPSMT"/>
              </a:rPr>
              <a:t>nitřek buňky je rozdělen systémem membrán na funkční prostory, tzv. </a:t>
            </a:r>
            <a:r>
              <a:rPr lang="cs-CZ" sz="3200" b="0" i="0" u="none" strike="noStrike" baseline="0" dirty="0" err="1">
                <a:latin typeface="Times New Roman" panose="02020603050405020304" pitchFamily="18" charset="0"/>
              </a:rPr>
              <a:t>kompartmenty</a:t>
            </a:r>
            <a:r>
              <a:rPr lang="cs-CZ" sz="3200" dirty="0">
                <a:latin typeface="Times New Roman" panose="02020603050405020304" pitchFamily="18" charset="0"/>
              </a:rPr>
              <a:t>;</a:t>
            </a:r>
            <a:endParaRPr lang="cs-CZ" sz="3200" b="0" i="0" u="none" strike="noStrike" baseline="0" dirty="0">
              <a:latin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28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37574" y="973097"/>
            <a:ext cx="11728939" cy="5884903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3600" dirty="0">
                <a:latin typeface="SymbolMT"/>
              </a:rPr>
              <a:t>- b</a:t>
            </a:r>
            <a:r>
              <a:rPr lang="cs-CZ" sz="3600" b="0" i="0" u="none" strike="noStrike" baseline="0" dirty="0">
                <a:latin typeface="TimesNewRomanPSMT"/>
              </a:rPr>
              <a:t>uňka obsahuje systém membránových organel, které jsou odvozeny buď 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od </a:t>
            </a:r>
            <a:r>
              <a:rPr lang="cs-CZ" sz="3600" b="0" i="0" u="none" strike="noStrike" baseline="0" dirty="0">
                <a:latin typeface="TimesNewRomanPSMT"/>
              </a:rPr>
              <a:t>cytoplazmatické membrány, nebo jsou semiautonomní (mitochondrie a plastidy) a vznikly </a:t>
            </a:r>
            <a:r>
              <a:rPr lang="cs-CZ" sz="3600" b="0" i="0" u="none" strike="noStrike" baseline="0" dirty="0" err="1">
                <a:latin typeface="TimesNewRomanPSMT"/>
              </a:rPr>
              <a:t>endosymbiózou</a:t>
            </a:r>
            <a:r>
              <a:rPr lang="cs-CZ" sz="3600" b="0" i="0" u="none" strike="noStrike" baseline="0" dirty="0">
                <a:latin typeface="TimesNewRomanPSMT"/>
              </a:rPr>
              <a:t>;</a:t>
            </a:r>
            <a:endParaRPr lang="cs-CZ" sz="3600" b="1" i="0" u="none" strike="noStrike" baseline="0" dirty="0">
              <a:solidFill>
                <a:schemeClr val="bg1"/>
              </a:solidFill>
              <a:latin typeface="TimesNewRomanPS-BoldMT"/>
              <a:ea typeface="Verdana" panose="020B0604030504040204" pitchFamily="34" charset="0"/>
            </a:endParaRPr>
          </a:p>
          <a:p>
            <a:pPr algn="just"/>
            <a:r>
              <a:rPr lang="cs-CZ" sz="3600" dirty="0">
                <a:latin typeface="TimesNewRomanPSMT"/>
              </a:rPr>
              <a:t>- r</a:t>
            </a:r>
            <a:r>
              <a:rPr lang="cs-CZ" sz="3600" b="0" i="0" u="none" strike="noStrike" baseline="0" dirty="0">
                <a:latin typeface="TimesNewRomanPSMT"/>
              </a:rPr>
              <a:t>ibozomy jsou uloženy v cytoplazmě, na drsném endoplazmatickém </a:t>
            </a:r>
            <a:r>
              <a:rPr lang="cs-CZ" sz="3600" b="0" i="0" u="none" strike="noStrike" baseline="0" dirty="0">
                <a:latin typeface="Times New Roman" panose="02020603050405020304" pitchFamily="18" charset="0"/>
              </a:rPr>
              <a:t>retikulu, v </a:t>
            </a:r>
            <a:r>
              <a:rPr lang="cs-CZ" sz="3600" b="0" i="0" u="none" strike="noStrike" baseline="0" dirty="0">
                <a:latin typeface="TimesNewRomanPSMT"/>
              </a:rPr>
              <a:t>mitochondriích a plastidech;</a:t>
            </a:r>
          </a:p>
          <a:p>
            <a:pPr algn="just"/>
            <a:r>
              <a:rPr lang="cs-CZ" sz="3600" dirty="0">
                <a:latin typeface="SymbolMT"/>
              </a:rPr>
              <a:t>- j</a:t>
            </a:r>
            <a:r>
              <a:rPr lang="cs-CZ" sz="3600" b="0" i="0" u="none" strike="noStrike" baseline="0" dirty="0">
                <a:latin typeface="TimesNewRomanPSMT"/>
              </a:rPr>
              <a:t>e vytvořen cytoskelet;</a:t>
            </a:r>
          </a:p>
          <a:p>
            <a:pPr algn="just"/>
            <a:r>
              <a:rPr lang="cs-CZ" sz="3600" dirty="0">
                <a:latin typeface="SymbolMT"/>
              </a:rPr>
              <a:t>- v</a:t>
            </a:r>
            <a:r>
              <a:rPr lang="cs-CZ" sz="3600" b="0" i="0" u="none" strike="noStrike" baseline="0" dirty="0">
                <a:latin typeface="TimesNewRomanPSMT"/>
              </a:rPr>
              <a:t>ždy jsou vytvořeny mitochondrie;</a:t>
            </a:r>
          </a:p>
          <a:p>
            <a:pPr algn="just"/>
            <a:r>
              <a:rPr lang="cs-CZ" sz="3600" b="0" i="0" u="none" strike="noStrike" baseline="0" dirty="0">
                <a:latin typeface="SymbolMT"/>
              </a:rPr>
              <a:t>• </a:t>
            </a:r>
            <a:r>
              <a:rPr lang="cs-CZ" sz="3600" b="0" i="0" u="none" strike="noStrike" baseline="0" dirty="0">
                <a:latin typeface="TimesNewRomanPSMT"/>
              </a:rPr>
              <a:t>Způsoby dělení: mitóza, meióza.</a:t>
            </a:r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85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8EF761-0C84-D884-E823-5AC06BAE0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Opakování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DDA954-8E2C-3977-4DF8-F041B07E2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015" y="1825624"/>
            <a:ext cx="11869368" cy="4530725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Vyjmenujte autory buněčné teorie.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Kdo první objevil buňku?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Jaké známe typy buněk?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Co tvoří obecnou strukturu buňky?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Co je prokaryotická buňka, jaké má části?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cs-CZ" altLang="cs-CZ" sz="4800" dirty="0"/>
              <a:t>Co je eukaryotická buňka, jakým způsobem </a:t>
            </a:r>
            <a:br>
              <a:rPr lang="cs-CZ" altLang="cs-CZ" sz="4800" dirty="0"/>
            </a:br>
            <a:r>
              <a:rPr lang="cs-CZ" altLang="cs-CZ" sz="4800" dirty="0"/>
              <a:t>se dělí?</a:t>
            </a:r>
          </a:p>
          <a:p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2DD28A7-B152-F82D-96E9-96696B00D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B0A88-CBF1-4A65-9018-C7FEF8242273}" type="slidenum">
              <a:rPr lang="cs-CZ" smtClean="0"/>
              <a:t>29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19697D8-02D6-1350-7EA6-0DDA62E3E3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7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57599" y="1045029"/>
            <a:ext cx="11184466" cy="5273588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4000" b="1" i="0" u="none" strike="noStrike" baseline="0" dirty="0">
                <a:latin typeface="TimesNewRomanPSMT"/>
              </a:rPr>
              <a:t>Buňka</a:t>
            </a:r>
            <a:r>
              <a:rPr lang="cs-CZ" sz="4000" b="0" i="0" u="none" strike="noStrike" baseline="0" dirty="0">
                <a:latin typeface="TimesNewRomanPSMT"/>
              </a:rPr>
              <a:t> je základní stavební a strukturní jednotkou všech živých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soustav</a:t>
            </a:r>
            <a:r>
              <a:rPr lang="cs-CZ" sz="4000" b="0" i="0" u="none" strike="noStrike" baseline="0" dirty="0">
                <a:latin typeface="TimesNewRomanPSMT"/>
              </a:rPr>
              <a:t>. Může být samostatným jedincem, který vykonává všechny základní životní funkce, nebo je součástí mnohobuněčného organismu. V mnohobuněčných organismech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jsou </a:t>
            </a:r>
            <a:r>
              <a:rPr lang="cs-CZ" sz="4000" b="0" i="0" u="none" strike="noStrike" baseline="0" dirty="0">
                <a:latin typeface="TimesNewRomanPSMT"/>
              </a:rPr>
              <a:t>buňky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diferenc</a:t>
            </a:r>
            <a:r>
              <a:rPr lang="cs-CZ" sz="4000" b="0" i="0" u="none" strike="noStrike" baseline="0" dirty="0">
                <a:latin typeface="TimesNewRomanPSMT"/>
              </a:rPr>
              <a:t>ovány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a speciali</a:t>
            </a:r>
            <a:r>
              <a:rPr lang="cs-CZ" sz="4000" b="0" i="0" u="none" strike="noStrike" baseline="0" dirty="0">
                <a:latin typeface="TimesNewRomanPSMT"/>
              </a:rPr>
              <a:t>zovány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pro </a:t>
            </a:r>
            <a:r>
              <a:rPr lang="cs-CZ" sz="4000" b="0" i="0" u="none" strike="noStrike" baseline="0" dirty="0">
                <a:latin typeface="TimesNewRomanPSMT"/>
              </a:rPr>
              <a:t>různé funkce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.</a:t>
            </a:r>
            <a:endParaRPr lang="cs-CZ" sz="4000" dirty="0">
              <a:latin typeface="Open Sans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1134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298938" y="1037492"/>
            <a:ext cx="11728939" cy="5281125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Zdroj: </a:t>
            </a:r>
          </a:p>
          <a:p>
            <a:endParaRPr lang="cs-CZ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Jelínek, J. - </a:t>
            </a:r>
            <a:r>
              <a:rPr lang="cs-CZ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Zicháček</a:t>
            </a:r>
            <a:r>
              <a:rPr lang="cs-CZ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V. 2021. Biologie pro gymnázia. 12. vyd. Olomouc: Nakladatelství Olomouc. 579 s. ISBN 978-80-7182-345-2.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B10EA9C5-3B3B-02AD-6512-6C384C7946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187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3" t="15038" r="106" b="-384"/>
          <a:stretch/>
        </p:blipFill>
        <p:spPr>
          <a:xfrm>
            <a:off x="-133350" y="-31749"/>
            <a:ext cx="12382662" cy="6974810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-59816" y="-31750"/>
            <a:ext cx="12309128" cy="6974811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15463" r="84758"/>
          <a:stretch/>
        </p:blipFill>
        <p:spPr>
          <a:xfrm>
            <a:off x="3679369" y="2534139"/>
            <a:ext cx="1469834" cy="1593219"/>
          </a:xfrm>
          <a:prstGeom prst="rect">
            <a:avLst/>
          </a:prstGeom>
        </p:spPr>
      </p:pic>
      <p:sp>
        <p:nvSpPr>
          <p:cNvPr id="11" name="Obdélník 10"/>
          <p:cNvSpPr/>
          <p:nvPr/>
        </p:nvSpPr>
        <p:spPr>
          <a:xfrm>
            <a:off x="4992337" y="2680808"/>
            <a:ext cx="44812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spc="-15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DĚKUJEME ZA POZORNOST</a:t>
            </a:r>
            <a:endParaRPr lang="cs-CZ" sz="2800" dirty="0"/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" y="235078"/>
            <a:ext cx="3624080" cy="70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46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7" y="743079"/>
            <a:ext cx="11184466" cy="5774688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6000" b="1" i="0" u="none" strike="noStrike" baseline="0" dirty="0">
                <a:latin typeface="TimesNewRomanPSMT"/>
              </a:rPr>
              <a:t>OBJEV BUŇKY</a:t>
            </a:r>
          </a:p>
          <a:p>
            <a:pPr algn="just"/>
            <a:endParaRPr lang="cs-CZ" sz="6000" b="0" i="0" u="none" strike="noStrike" baseline="0" dirty="0">
              <a:latin typeface="TimesNewRomanPSMT"/>
            </a:endParaRPr>
          </a:p>
          <a:p>
            <a:pPr algn="just"/>
            <a:r>
              <a:rPr lang="en-US" sz="4000" b="0" i="0" u="none" strike="noStrike" baseline="0" dirty="0" err="1">
                <a:latin typeface="TimesNewRomanPSMT"/>
              </a:rPr>
              <a:t>Buňku</a:t>
            </a:r>
            <a:r>
              <a:rPr lang="en-US" sz="4000" b="0" i="0" u="none" strike="noStrike" baseline="0" dirty="0">
                <a:latin typeface="TimesNewRomanPSMT"/>
              </a:rPr>
              <a:t> </a:t>
            </a:r>
            <a:r>
              <a:rPr lang="en-US" sz="4000" b="0" i="0" u="none" strike="noStrike" baseline="0" dirty="0" err="1">
                <a:latin typeface="TimesNewRomanPSMT"/>
              </a:rPr>
              <a:t>objevil</a:t>
            </a:r>
            <a:r>
              <a:rPr lang="en-US" sz="4000" b="0" i="0" u="none" strike="noStrike" baseline="0" dirty="0">
                <a:latin typeface="TimesNewRomanPSMT"/>
              </a:rPr>
              <a:t> </a:t>
            </a:r>
            <a:r>
              <a:rPr lang="en-US" sz="4000" b="0" i="0" u="none" strike="noStrike" baseline="0" dirty="0">
                <a:latin typeface="Times New Roman" panose="02020603050405020304" pitchFamily="18" charset="0"/>
              </a:rPr>
              <a:t>v </a:t>
            </a:r>
            <a:r>
              <a:rPr lang="en-US" sz="4000" b="0" i="0" u="none" strike="noStrike" baseline="0" dirty="0" err="1">
                <a:latin typeface="Times New Roman" panose="02020603050405020304" pitchFamily="18" charset="0"/>
              </a:rPr>
              <a:t>roce</a:t>
            </a:r>
            <a:r>
              <a:rPr lang="en-US" sz="4000" b="0" i="0" u="none" strike="noStrike" baseline="0" dirty="0">
                <a:latin typeface="Times New Roman" panose="02020603050405020304" pitchFamily="18" charset="0"/>
              </a:rPr>
              <a:t> 1665 </a:t>
            </a:r>
            <a:r>
              <a:rPr lang="en-US" sz="4000" b="0" i="0" u="none" strike="noStrike" baseline="0" dirty="0" err="1">
                <a:latin typeface="TimesNewRomanPSMT"/>
              </a:rPr>
              <a:t>anglický</a:t>
            </a:r>
            <a:r>
              <a:rPr lang="en-US" sz="4000" b="0" i="0" u="none" strike="noStrike" baseline="0" dirty="0">
                <a:latin typeface="TimesNewRomanPSMT"/>
              </a:rPr>
              <a:t> </a:t>
            </a:r>
            <a:r>
              <a:rPr lang="en-US" sz="4000" b="0" i="0" u="none" strike="noStrike" baseline="0" dirty="0" err="1">
                <a:latin typeface="TimesNewRomanPSMT"/>
              </a:rPr>
              <a:t>přírodovědec</a:t>
            </a:r>
            <a:r>
              <a:rPr lang="en-US" sz="4000" b="0" i="0" u="none" strike="noStrike" baseline="0" dirty="0">
                <a:latin typeface="TimesNewRomanPSMT"/>
              </a:rPr>
              <a:t> </a:t>
            </a:r>
            <a:r>
              <a:rPr lang="en-US" sz="4000" b="1" i="0" u="none" strike="noStrike" baseline="0" dirty="0">
                <a:latin typeface="Times New Roman" panose="02020603050405020304" pitchFamily="18" charset="0"/>
              </a:rPr>
              <a:t>Robert Hooke</a:t>
            </a:r>
            <a:r>
              <a:rPr lang="en-US" sz="4000" b="0" i="0" u="none" strike="noStrike" baseline="0" dirty="0">
                <a:latin typeface="Times New Roman" panose="02020603050405020304" pitchFamily="18" charset="0"/>
              </a:rPr>
              <a:t>. </a:t>
            </a:r>
            <a:r>
              <a:rPr lang="en-US" sz="4000" b="0" i="0" u="none" strike="noStrike" baseline="0" dirty="0" err="1">
                <a:latin typeface="TimesNewRomanPSMT"/>
              </a:rPr>
              <a:t>Primitivním</a:t>
            </a:r>
            <a:r>
              <a:rPr lang="cs-CZ" sz="4000" b="0" i="0" u="none" strike="noStrike" baseline="0" dirty="0">
                <a:latin typeface="TimesNewRomanPSMT"/>
              </a:rPr>
              <a:t>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mikroskopem</a:t>
            </a:r>
            <a:r>
              <a:rPr lang="cs-CZ" sz="4000" b="0" i="0" u="none" strike="noStrike" baseline="0" dirty="0">
                <a:latin typeface="TimesNewRomanPSMT"/>
              </a:rPr>
              <a:t>, který </a:t>
            </a:r>
            <a:br>
              <a:rPr lang="cs-CZ" sz="4000" b="0" i="0" u="none" strike="noStrike" baseline="0" dirty="0">
                <a:latin typeface="TimesNewRomanPSMT"/>
              </a:rPr>
            </a:br>
            <a:r>
              <a:rPr lang="cs-CZ" sz="4000" b="0" i="0" u="none" strike="noStrike" baseline="0" dirty="0">
                <a:latin typeface="TimesNewRomanPSMT"/>
              </a:rPr>
              <a:t>si sám sestrojil, pozoroval strukturu korku a zjistil, </a:t>
            </a:r>
            <a:br>
              <a:rPr lang="cs-CZ" sz="4000" b="0" i="0" u="none" strike="noStrike" baseline="0" dirty="0">
                <a:latin typeface="TimesNewRomanPSMT"/>
              </a:rPr>
            </a:br>
            <a:r>
              <a:rPr lang="cs-CZ" sz="4000" b="0" i="0" u="none" strike="noStrike" baseline="0" dirty="0">
                <a:latin typeface="TimesNewRomanPSMT"/>
              </a:rPr>
              <a:t>že připomíná včelí plástev, jejíž komůrky pojmenoval jako buňky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(lat. </a:t>
            </a:r>
            <a:r>
              <a:rPr lang="cs-CZ" sz="4000" b="0" i="0" u="none" strike="noStrike" baseline="0" dirty="0">
                <a:latin typeface="TimesNewRomanPSMT"/>
              </a:rPr>
              <a:t>buňka = </a:t>
            </a:r>
            <a:r>
              <a:rPr lang="cs-CZ" sz="4000" b="0" i="0" u="none" strike="noStrike" baseline="0" dirty="0" err="1">
                <a:latin typeface="TimesNewRomanPSMT"/>
              </a:rPr>
              <a:t>cellula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).</a:t>
            </a:r>
            <a:endParaRPr lang="cs-CZ" sz="40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AEFA66D-E4C5-387C-E255-3C865293E0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67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6" y="1045029"/>
            <a:ext cx="11453771" cy="5812971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Roku 1674 </a:t>
            </a:r>
            <a:r>
              <a:rPr lang="cs-CZ" sz="4000" b="0" i="0" u="none" strike="noStrike" baseline="0" dirty="0">
                <a:latin typeface="TimesNewRomanPSMT"/>
              </a:rPr>
              <a:t>pozoroval </a:t>
            </a:r>
            <a:r>
              <a:rPr lang="cs-CZ" sz="4000" b="1" i="0" u="none" strike="noStrike" baseline="0" dirty="0">
                <a:latin typeface="TimesNewRomanPSMT"/>
              </a:rPr>
              <a:t>Holanďan Anthony van </a:t>
            </a:r>
            <a:r>
              <a:rPr lang="cs-CZ" sz="4000" b="1" i="0" u="none" strike="noStrike" baseline="0" dirty="0" err="1">
                <a:latin typeface="TimesNewRomanPSMT"/>
              </a:rPr>
              <a:t>Leeuwenhoek</a:t>
            </a:r>
            <a:r>
              <a:rPr lang="cs-CZ" sz="4000" b="0" i="0" u="none" strike="noStrike" baseline="0" dirty="0">
                <a:latin typeface="TimesNewRomanPSMT"/>
              </a:rPr>
              <a:t> zdokonaleným mikroskopem prvoky </a:t>
            </a:r>
            <a:br>
              <a:rPr lang="cs-CZ" sz="4000" b="0" i="0" u="none" strike="noStrike" baseline="0" dirty="0">
                <a:latin typeface="TimesNewRomanPSMT"/>
              </a:rPr>
            </a:br>
            <a:r>
              <a:rPr lang="cs-CZ" sz="4000" b="0" i="0" u="none" strike="noStrike" baseline="0" dirty="0">
                <a:latin typeface="TimesNewRomanPSMT"/>
              </a:rPr>
              <a:t>a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bakterie. </a:t>
            </a:r>
          </a:p>
          <a:p>
            <a:pPr algn="just"/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V </a:t>
            </a:r>
            <a:r>
              <a:rPr lang="cs-CZ" sz="4000" b="0" i="0" u="none" strike="noStrike" baseline="0" dirty="0">
                <a:latin typeface="TimesNewRomanPSMT"/>
              </a:rPr>
              <a:t>roce 1781 popsal italský přírodovědec </a:t>
            </a:r>
            <a:r>
              <a:rPr lang="cs-CZ" sz="4000" b="1" i="0" u="none" strike="noStrike" baseline="0" dirty="0" err="1">
                <a:latin typeface="TimesNewRomanPSMT"/>
              </a:rPr>
              <a:t>Felice</a:t>
            </a:r>
            <a:r>
              <a:rPr lang="cs-CZ" sz="4000" b="1" i="0" u="none" strike="noStrike" baseline="0" dirty="0">
                <a:latin typeface="TimesNewRomanPSMT"/>
              </a:rPr>
              <a:t> </a:t>
            </a:r>
            <a:r>
              <a:rPr lang="cs-CZ" sz="4000" b="1" i="0" u="none" strike="noStrike" baseline="0" dirty="0" err="1">
                <a:latin typeface="TimesNewRomanPSMT"/>
              </a:rPr>
              <a:t>Fontana</a:t>
            </a:r>
            <a:r>
              <a:rPr lang="cs-CZ" sz="4000" b="0" i="0" u="none" strike="noStrike" baseline="0" dirty="0">
                <a:latin typeface="TimesNewRomanPSMT"/>
              </a:rPr>
              <a:t> jádro s jadérkem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v </a:t>
            </a:r>
            <a:r>
              <a:rPr lang="cs-CZ" sz="4000" b="0" i="0" u="none" strike="noStrike" baseline="0" dirty="0">
                <a:latin typeface="TimesNewRomanPSMT"/>
              </a:rPr>
              <a:t>rostlinných buňkách, </a:t>
            </a:r>
            <a:br>
              <a:rPr lang="cs-CZ" sz="4000" b="0" i="0" u="none" strike="noStrike" baseline="0" dirty="0">
                <a:latin typeface="TimesNewRomanPSMT"/>
              </a:rPr>
            </a:br>
            <a:r>
              <a:rPr lang="cs-CZ" sz="4000" b="0" i="0" u="none" strike="noStrike" baseline="0" dirty="0">
                <a:latin typeface="TimesNewRomanPSMT"/>
              </a:rPr>
              <a:t>v živočišných buňkách prokázal obdobné struktury </a:t>
            </a:r>
            <a:br>
              <a:rPr lang="cs-CZ" sz="4000" b="0" i="0" u="none" strike="noStrike" baseline="0" dirty="0">
                <a:latin typeface="TimesNewRomanPSMT"/>
              </a:rPr>
            </a:br>
            <a:r>
              <a:rPr lang="cs-CZ" sz="4000" b="0" i="0" u="none" strike="noStrike" baseline="0" dirty="0">
                <a:latin typeface="TimesNewRomanPSMT"/>
              </a:rPr>
              <a:t>v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roce 1824 </a:t>
            </a:r>
            <a:r>
              <a:rPr lang="cs-CZ" sz="4000" b="1" i="0" u="none" strike="noStrike" baseline="0" dirty="0">
                <a:latin typeface="Times New Roman" panose="02020603050405020304" pitchFamily="18" charset="0"/>
              </a:rPr>
              <a:t>Francouz Henri </a:t>
            </a:r>
            <a:r>
              <a:rPr lang="cs-CZ" sz="4000" b="1" i="0" u="none" strike="noStrike" baseline="0" dirty="0" err="1">
                <a:latin typeface="Times New Roman" panose="02020603050405020304" pitchFamily="18" charset="0"/>
              </a:rPr>
              <a:t>Dutrochet</a:t>
            </a:r>
            <a:r>
              <a:rPr lang="cs-CZ" sz="40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cs-CZ" sz="4000" b="0" i="0" u="none" strike="noStrike" baseline="0" dirty="0" err="1">
                <a:latin typeface="Times New Roman" panose="02020603050405020304" pitchFamily="18" charset="0"/>
              </a:rPr>
              <a:t>Knoz</a:t>
            </a:r>
            <a:r>
              <a:rPr lang="cs-CZ" sz="4000" b="0" i="0" u="none" strike="noStrike" baseline="0" dirty="0">
                <a:latin typeface="Times New Roman" panose="02020603050405020304" pitchFamily="18" charset="0"/>
              </a:rPr>
              <a:t>, 1990).</a:t>
            </a:r>
            <a:r>
              <a:rPr lang="cs-CZ" sz="4000" b="1" dirty="0">
                <a:solidFill>
                  <a:srgbClr val="2388A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2DC38FB-420D-C14E-26EB-9A13EE8E5B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3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51529" y="979162"/>
            <a:ext cx="11488941" cy="5378091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cs-CZ" sz="6000" b="1" dirty="0">
                <a:latin typeface="TimesNewRomanPSMT"/>
              </a:rPr>
              <a:t>B</a:t>
            </a:r>
            <a:r>
              <a:rPr lang="cs-CZ" sz="6000" b="1" i="0" u="none" strike="noStrike" baseline="0" dirty="0">
                <a:latin typeface="TimesNewRomanPSMT"/>
              </a:rPr>
              <a:t>uněčná teorie</a:t>
            </a:r>
          </a:p>
          <a:p>
            <a:pPr algn="just" eaLnBrk="1" hangingPunct="1">
              <a:defRPr/>
            </a:pPr>
            <a:r>
              <a:rPr lang="cs-CZ" dirty="0">
                <a:latin typeface="TimesNewRomanPSMT"/>
              </a:rPr>
              <a:t>- </a:t>
            </a:r>
            <a:r>
              <a:rPr lang="cs-CZ" sz="3200" dirty="0">
                <a:latin typeface="TimesNewRomanPSMT"/>
              </a:rPr>
              <a:t>v</a:t>
            </a:r>
            <a:r>
              <a:rPr lang="cs-CZ" sz="3200" b="0" i="0" u="none" strike="noStrike" baseline="0" dirty="0">
                <a:latin typeface="TimesNewRomanPSMT"/>
              </a:rPr>
              <a:t>e 30. letech 19. století;</a:t>
            </a:r>
          </a:p>
          <a:p>
            <a:pPr algn="just"/>
            <a:r>
              <a:rPr lang="cs-CZ" sz="3200" b="0" i="0" u="none" strike="noStrike" baseline="0" dirty="0">
                <a:latin typeface="TimesNewRomanPSMT"/>
              </a:rPr>
              <a:t>- buňka je základní stavební a funkční jednotkou všech organismů;</a:t>
            </a:r>
          </a:p>
          <a:p>
            <a:pPr algn="just"/>
            <a:r>
              <a:rPr lang="cs-CZ" sz="3200" b="0" i="0" u="none" strike="noStrike" baseline="0" dirty="0">
                <a:latin typeface="TimesNewRomanPSMT"/>
              </a:rPr>
              <a:t>- autory buněčné teorie byli český lékař a přírodovědec </a:t>
            </a:r>
            <a:br>
              <a:rPr lang="cs-CZ" sz="3200" b="0" i="0" u="none" strike="noStrike" baseline="0" dirty="0">
                <a:latin typeface="TimesNewRomanPSMT"/>
              </a:rPr>
            </a:br>
            <a:r>
              <a:rPr lang="cs-CZ" sz="3200" b="1" i="0" u="none" strike="noStrike" baseline="0" dirty="0">
                <a:latin typeface="TimesNewRomanPS-BoldMT"/>
              </a:rPr>
              <a:t>Jan Evangelista Purkyně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a </a:t>
            </a:r>
            <a:r>
              <a:rPr lang="cs-CZ" sz="3200" b="0" i="0" u="none" strike="noStrike" baseline="0" dirty="0">
                <a:latin typeface="TimesNewRomanPSMT"/>
              </a:rPr>
              <a:t>němečtí přírodovědci </a:t>
            </a:r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Thomas </a:t>
            </a:r>
          </a:p>
          <a:p>
            <a:pPr algn="just"/>
            <a:r>
              <a:rPr lang="cs-CZ" sz="3200" b="1" i="0" u="none" strike="noStrike" baseline="0" dirty="0" err="1">
                <a:latin typeface="Times New Roman" panose="02020603050405020304" pitchFamily="18" charset="0"/>
              </a:rPr>
              <a:t>Swann</a:t>
            </a:r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a </a:t>
            </a:r>
            <a:r>
              <a:rPr lang="cs-CZ" sz="3200" b="1" i="0" u="none" strike="noStrike" baseline="0" dirty="0">
                <a:latin typeface="Times New Roman" panose="02020603050405020304" pitchFamily="18" charset="0"/>
              </a:rPr>
              <a:t>Matthias </a:t>
            </a:r>
            <a:r>
              <a:rPr lang="cs-CZ" sz="3200" b="1" i="0" u="none" strike="noStrike" baseline="0" dirty="0" err="1">
                <a:latin typeface="Times New Roman" panose="02020603050405020304" pitchFamily="18" charset="0"/>
              </a:rPr>
              <a:t>Schleiden</a:t>
            </a:r>
            <a:r>
              <a:rPr lang="cs-CZ" sz="3200" dirty="0"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cs-CZ" sz="3200" b="0" i="0" u="none" strike="noStrike" baseline="0" dirty="0">
                <a:latin typeface="TimesNewRomanPSMT"/>
              </a:rPr>
              <a:t>- Purkyně vyslovil myšlenku, že nositelem všech</a:t>
            </a:r>
          </a:p>
          <a:p>
            <a:pPr algn="just"/>
            <a:r>
              <a:rPr lang="cs-CZ" sz="3200" b="0" i="0" u="none" strike="noStrike" baseline="0" dirty="0">
                <a:latin typeface="TimesNewRomanPSMT"/>
              </a:rPr>
              <a:t>životních funkcí buňky je živý buněčný obsah, který nazval protoplazma.</a:t>
            </a:r>
            <a:r>
              <a:rPr lang="cs-CZ" sz="3200" dirty="0">
                <a:latin typeface="TimesNewRomanPSMT"/>
              </a:rPr>
              <a:t> </a:t>
            </a:r>
            <a:endParaRPr lang="cs-CZ" sz="32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9A67235-EDC2-F004-4526-502F6731B1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32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62020" y="712078"/>
            <a:ext cx="11770295" cy="5671136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cs-CZ" sz="4400" b="1" i="0" u="none" strike="noStrike" baseline="0" dirty="0">
                <a:latin typeface="TimesNewRomanPS-BoldMT"/>
              </a:rPr>
              <a:t>Buněčná teorie </a:t>
            </a:r>
            <a:r>
              <a:rPr lang="cs-CZ" sz="3200" b="0" i="0" u="none" strike="noStrike" baseline="0" dirty="0">
                <a:latin typeface="TimesNewRomanPSMT"/>
              </a:rPr>
              <a:t>je jedním ze základních kamenů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biologie</a:t>
            </a:r>
            <a:r>
              <a:rPr lang="cs-CZ" sz="3200" b="0" i="0" u="none" strike="noStrike" baseline="0" dirty="0">
                <a:latin typeface="TimesNewRomanPSMT"/>
              </a:rPr>
              <a:t>. Mezi její všeobecně</a:t>
            </a:r>
          </a:p>
          <a:p>
            <a:pPr algn="l"/>
            <a:r>
              <a:rPr lang="cs-CZ" sz="3200" b="0" i="0" u="none" strike="noStrike" baseline="0" dirty="0">
                <a:latin typeface="TimesNewRomanPSMT"/>
              </a:rPr>
              <a:t>platná tvrzení patří:</a:t>
            </a:r>
          </a:p>
          <a:p>
            <a:pPr algn="l"/>
            <a:r>
              <a:rPr lang="cs-CZ" sz="3200" b="0" i="0" u="none" strike="noStrike" baseline="0" dirty="0">
                <a:latin typeface="TimesNewRomanPSMT"/>
              </a:rPr>
              <a:t>- Buňka je základní strukturní a funkční jednotkou živých soustav.</a:t>
            </a:r>
          </a:p>
          <a:p>
            <a:pPr algn="l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Všechny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organismy </a:t>
            </a:r>
            <a:r>
              <a:rPr lang="cs-CZ" sz="3200" b="0" i="0" u="none" strike="noStrike" baseline="0" dirty="0">
                <a:latin typeface="TimesNewRomanPSMT"/>
              </a:rPr>
              <a:t>se skládají z jedné nebo více buněk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algn="l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Buňky vznikají z jiných buněk dělením.</a:t>
            </a:r>
          </a:p>
          <a:p>
            <a:pPr algn="l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Buňky nesou genetický materiál a při buněčném dělení jej předávají dceřiným buňkám.</a:t>
            </a:r>
          </a:p>
          <a:p>
            <a:pPr algn="l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Chemické složení všech buněk je v zásadě stejné.</a:t>
            </a:r>
          </a:p>
          <a:p>
            <a:pPr algn="l"/>
            <a:r>
              <a:rPr lang="cs-CZ" sz="3200" dirty="0">
                <a:latin typeface="SymbolMT"/>
              </a:rPr>
              <a:t>- </a:t>
            </a:r>
            <a:r>
              <a:rPr lang="cs-CZ" sz="3200" b="0" i="0" u="none" strike="noStrike" baseline="0" dirty="0">
                <a:latin typeface="TimesNewRomanPSMT"/>
              </a:rPr>
              <a:t>Uvnitř buněk se odehrávají obdobné biochemické </a:t>
            </a:r>
            <a:r>
              <a:rPr lang="cs-CZ" sz="3200" b="0" i="0" u="none" strike="noStrike" baseline="0" dirty="0">
                <a:latin typeface="Times New Roman" panose="02020603050405020304" pitchFamily="18" charset="0"/>
              </a:rPr>
              <a:t>proces</a:t>
            </a:r>
            <a:r>
              <a:rPr lang="cs-CZ" sz="3200" b="0" i="0" u="none" strike="noStrike" baseline="0" dirty="0">
                <a:latin typeface="TimesNewRomanPSMT"/>
              </a:rPr>
              <a:t>y</a:t>
            </a:r>
            <a:endParaRPr lang="cs-CZ" sz="32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5C23263-E53F-F1AF-65E1-EB848FDB43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07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503765" y="753017"/>
            <a:ext cx="10713733" cy="5338690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66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3E17B4D-A913-86BB-B7A8-D04463CD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BB9DA88-56F1-FD34-8E24-473EDAD8B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589" y="1867437"/>
            <a:ext cx="2352678" cy="350949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C0E069F-06A5-8E60-A7C3-C86B1A78CB68}"/>
              </a:ext>
            </a:extLst>
          </p:cNvPr>
          <p:cNvSpPr txBox="1"/>
          <p:nvPr/>
        </p:nvSpPr>
        <p:spPr>
          <a:xfrm>
            <a:off x="1171977" y="3247553"/>
            <a:ext cx="580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b="1" i="0" u="none" strike="noStrike" baseline="0" dirty="0">
                <a:solidFill>
                  <a:schemeClr val="bg1"/>
                </a:solidFill>
                <a:latin typeface="TimesNewRomanPSMT"/>
              </a:rPr>
              <a:t>Jan Evangelista Purkyně</a:t>
            </a:r>
            <a:endParaRPr lang="cs-CZ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80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0"/>
          <p:cNvSpPr/>
          <p:nvPr/>
        </p:nvSpPr>
        <p:spPr>
          <a:xfrm>
            <a:off x="310584" y="712078"/>
            <a:ext cx="11184466" cy="5839097"/>
          </a:xfrm>
          <a:prstGeom prst="rect">
            <a:avLst/>
          </a:prstGeom>
          <a:solidFill>
            <a:srgbClr val="2388A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4400" b="1" i="0" u="none" strike="noStrike" baseline="0" dirty="0">
                <a:latin typeface="TimesNewRomanPSMT"/>
              </a:rPr>
              <a:t>Buňka</a:t>
            </a:r>
            <a:r>
              <a:rPr lang="cs-CZ" sz="4400" b="0" i="0" u="none" strike="noStrike" baseline="0" dirty="0">
                <a:latin typeface="TimesNewRomanPSMT"/>
              </a:rPr>
              <a:t> je složitým systémem, který obsahuje průměrně 4.10</a:t>
            </a:r>
            <a:r>
              <a:rPr lang="cs-CZ" sz="4400" b="0" i="0" u="none" strike="noStrike" baseline="0" dirty="0">
                <a:latin typeface="Times New Roman" panose="02020603050405020304" pitchFamily="18" charset="0"/>
              </a:rPr>
              <a:t>12 </a:t>
            </a:r>
            <a:r>
              <a:rPr lang="cs-CZ" sz="4400" b="0" i="0" u="none" strike="noStrike" baseline="0" dirty="0">
                <a:latin typeface="TimesNewRomanPSMT"/>
              </a:rPr>
              <a:t>molekul různých chemických sloučenin a 225.10</a:t>
            </a:r>
            <a:r>
              <a:rPr lang="cs-CZ" sz="4400" b="0" i="0" u="none" strike="noStrike" baseline="0" dirty="0">
                <a:latin typeface="Times New Roman" panose="02020603050405020304" pitchFamily="18" charset="0"/>
              </a:rPr>
              <a:t>12 </a:t>
            </a:r>
            <a:r>
              <a:rPr lang="cs-CZ" sz="4400" b="0" i="0" u="none" strike="noStrike" baseline="0" dirty="0">
                <a:latin typeface="TimesNewRomanPSMT"/>
              </a:rPr>
              <a:t>molekul vody. Molekuly látek jsou účelně uspořádány tak, aby probíhal efektivní tok látek, anergií a informací jednak </a:t>
            </a:r>
            <a:br>
              <a:rPr lang="cs-CZ" sz="4400" b="0" i="0" u="none" strike="noStrike" baseline="0" dirty="0">
                <a:latin typeface="TimesNewRomanPSMT"/>
              </a:rPr>
            </a:br>
            <a:r>
              <a:rPr lang="cs-CZ" sz="4400" b="0" i="0" u="none" strike="noStrike" baseline="0" dirty="0">
                <a:latin typeface="TimesNewRomanPSMT"/>
              </a:rPr>
              <a:t>v buňce samotné, jednak mezi buňkou a jejím prostředím.</a:t>
            </a:r>
            <a:endParaRPr lang="cs-CZ" sz="4400" b="1" dirty="0">
              <a:solidFill>
                <a:srgbClr val="2388A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5EC37F5-4B30-4DD8-D581-0D861A01C9D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25" r="27216"/>
          <a:stretch/>
        </p:blipFill>
        <p:spPr>
          <a:xfrm>
            <a:off x="718207" y="340233"/>
            <a:ext cx="1366737" cy="3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412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11663</TotalTime>
  <Words>1373</Words>
  <Application>Microsoft Office PowerPoint</Application>
  <PresentationFormat>Širokoúhlá obrazovka</PresentationFormat>
  <Paragraphs>141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41" baseType="lpstr">
      <vt:lpstr>Arial</vt:lpstr>
      <vt:lpstr>Calibri</vt:lpstr>
      <vt:lpstr>Calibri Light</vt:lpstr>
      <vt:lpstr>Open Sans</vt:lpstr>
      <vt:lpstr>SymbolMT</vt:lpstr>
      <vt:lpstr>Times New Roman</vt:lpstr>
      <vt:lpstr>TimesNewRomanPS-BoldMT</vt:lpstr>
      <vt:lpstr>TimesNewRomanPSMT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Opakování 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Hynek Gilík</cp:lastModifiedBy>
  <cp:revision>256</cp:revision>
  <cp:lastPrinted>2020-10-21T12:22:00Z</cp:lastPrinted>
  <dcterms:created xsi:type="dcterms:W3CDTF">2019-01-06T15:12:34Z</dcterms:created>
  <dcterms:modified xsi:type="dcterms:W3CDTF">2022-10-03T21:42:56Z</dcterms:modified>
</cp:coreProperties>
</file>