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54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3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371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372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cs-CZ" sz="1400" b="0" strike="noStrike" spc="-1">
                <a:latin typeface="Times New Roman"/>
              </a:defRPr>
            </a:lvl1pPr>
          </a:lstStyle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373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E037875-28AC-4A25-BB9C-F12A564A8EC4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4F18C8-3045-4F46-AEC8-9934D6227339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FFD4C74-1E7F-4A6B-8DE9-EF8C5143DB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E51AEB7-B84D-4D80-B549-E50A9E457F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8C1A2A-7128-4813-8A45-7F3FC550F9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B4D292E-BFA5-4F51-BEC4-3876EB8D3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E592DFA-D25D-42A9-829B-C1EDE4D1AE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183DFFC-A561-4E58-BEDA-4EC3B1734C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632E960-FC33-45FE-9B1F-C4E5176515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14CFA14-8AB3-4B43-B6E3-F4CD309FCC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F04C848-BBAB-4598-9EAC-4809A091E8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4533E0-40F3-4298-9CAC-995BBADD82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2A86622-3DC5-4024-8877-CC296CF0B7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D6C26C6-71E0-43A3-9EBA-3139849D64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6644347-B154-40AF-A38F-59F169B84A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BC42D7-E34E-4D7B-9334-C2D4933758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69141-6721-4D53-B9F9-6163C612A3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1FD491-6CC4-42FB-9EF3-A8D1091B46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806851-17D1-432E-B673-48F800980B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ACAE22-B773-4782-A6BC-8CA322550B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7E998B-03C0-4DCE-B792-810E059B7F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0736F5-CB26-4BE3-AEE6-503A323BB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CDF1009-2440-4311-A96A-AA573D12AAA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87AA33-9DD8-4C67-B60C-C9C753BF92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43A7ED-FCD3-4E3E-9F37-6F7E4F992D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E30A43-9EC9-4A13-B37A-F2560FA74A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6BDE9F-4537-4268-A35E-8D3603DBA2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F4D03F-9934-4410-B76C-6B8A0EA851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B87B8A-2C36-4A1E-A609-343140A988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56739E-516C-4B17-92E6-4D9955B5C3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CADB14-FE6C-4A25-9014-DBA65FE90F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4534BD-F54E-4733-B927-71704BC4D7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9ECE6F-7D43-46E6-ABF0-4F87A26F91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F579C3-3ED4-4BBE-B580-44A1E94A49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96A0E4-9332-4DE3-BCEF-05D070CB68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B66FCB-C61C-4C6D-8994-F63AB561D9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FDC7CD-618F-4C64-AD6A-2DD7A382C6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E4B83D-D31C-4C9E-BA85-5DF50B5550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711B09-8CFA-4645-9C4B-A4D474AF32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655CB-227C-40F9-BD48-57A14A7AEA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EC255B-9C2E-45B8-A4F7-C8672503E6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0CADD76-5486-46AD-B847-4D596F6299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08575B8-D7A4-4F10-8A87-87450C39E06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1C28F74-8CAE-49FF-AF15-6F5B9F6E7E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9758571-377D-4422-8375-A4596ADC77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4981493-B1C2-446C-B30A-784DB4A5B0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7F70A09-5D1F-4AB7-A0F1-8433B5A522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0CC218E-B900-4D61-9DA4-EDA70C859E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BED242-79C6-4C77-B559-249F6DB110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E3C34B4-EBFE-40A8-B4AD-3526AA1149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95DBF4F-F8CC-4A9C-8B8D-5A0A2742E9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F766218-AAC6-43FC-BEA5-95EA3D86FF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DE91017-4218-48CA-8BA9-37B9D99AAE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8CA9076-A1D0-4CB8-B8DE-16AAF3675FB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EA2AC0-4B27-475A-8D08-C688A56D56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675FB4C-E942-452C-8B96-76E2E2B5CF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CBE2F8-1B5A-4AD6-9E96-852CD64B25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B71106-7649-41B5-9D2E-C726CC8BB6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DE522C-959A-4A86-B14C-A17AE07F6F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099C2A-9FE0-481E-AFEB-605A641647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1411EB-A377-4AAB-BE02-0D839F0240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01F3A4-B50F-4C1A-8599-7B554E1AE0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EFDB8D3-CD3C-4957-9AC2-B4F60F5C99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AD1866-404A-46B5-888F-2DF757C6DB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77AC00-C822-4A75-8C49-08A15BC4A9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F7B96F-4AD5-42DF-AF56-88BC6930BB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B665DEE-6F30-4182-AB07-CBA40D312A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177585-6EE2-4BE1-BFAB-E839F717CB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9882C3-7F0F-4AEF-BFB7-1C35C7657D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CAB83F3-CF2D-44B0-9E8C-68415C9F78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5AC255-528E-4A40-8FF2-CA1C4541E0B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D64BDF-62C3-4021-AEB4-D7693846BD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C49B0D-F2AC-4F2A-9525-7007243F44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8DD137-728C-4AF9-AC30-4765F01FDF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7A91D2-A373-4155-A70E-0CD0975449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D57A29-ABAB-4358-9288-F5725F9C86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C273D8-0C8C-4711-A691-13EBA9A893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716F5B-E491-46A0-8CAC-7AA88D9E70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AB1CDE-2FE4-4CFD-9D14-A4B292CF5D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35AE43-D48F-4AF5-9996-47BAE601055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B8991E-0253-4946-AF42-0B043F33E6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48C80E7-E82F-4A35-970A-9BC1AC27D2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F746DEB-889E-45B8-B410-4CEEBED091E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D0C5E27-87DB-4E26-A678-3E487BD3C3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1B1BA6-C576-40ED-A167-8D84AC55D0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721C523-13CD-4954-881D-E10AE8C59C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4388D3E-409B-43CE-A4C8-DE29C8EFFE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3293E7F-57BD-4639-8B34-E8D89B586F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C264DEE-D9CF-4503-92D3-395FB548C8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5848CF9-CB5B-4A41-9BDC-57801B2BBA5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87FB387-7F46-4241-8F93-70275C5BF0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76007A2-BE0D-4BD1-8778-183BBEF9D6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E8029B4-6999-451A-A495-EDE5F661E4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B4F8BA1-8789-4CD9-B7E1-0642B5F78E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41D9E18-80FF-411F-9D32-9D23B136DB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74BE3A9-4274-4070-9EEA-AE4AF2DE63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37DAEA6-6DB5-4040-9741-850E080A1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23B304-5F83-44C2-8DB2-903F7A0F89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1983B26-56E9-4FED-9AD6-EEE341DA1D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BB26F6-D012-4B17-A044-AAB027900C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4287BA-F278-4FF5-8244-BF6BBDC024A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EB41289-04A5-4DA5-94E3-0D59881045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E516491-9D70-4822-9CDC-9D09F9DBCA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75BCB8-1FB7-454B-B7DB-D5BDDEEB1C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9EE3B86-7937-4F53-A891-C411FFBEA0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5CF45D-0D5F-415B-B46B-D2607E8AF8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8A3C8C5-78BF-4078-86CD-796A17C41D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23DF3D-4598-4EF3-8473-E8557FB5E5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F33843-E788-4046-BE32-C0C1F15759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344C5ED-4D21-4FE3-B01E-61A4082E2B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/>
          <p:nvPr/>
        </p:nvSpPr>
        <p:spPr>
          <a:xfrm>
            <a:off x="6789240" y="6480000"/>
            <a:ext cx="270432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Komunikace a prezentace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C279E3-E505-408A-A16F-CA3E22583498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D783FF-7B98-4366-9504-C9A0AC90B065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82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Num" idx="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C887A0-9AC5-4513-993B-CEEDEEA8D770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123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1B1B00E-BAAD-4987-BA03-F4D9B5EB12B5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164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sldNum" idx="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13D7BD-5069-4A47-AA4B-D7D7532A2F32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205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sldNum" idx="6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768DDA-09D8-422A-8B89-125D38853E30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246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sldNum" idx="7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538DBE-3C7E-43A1-97FD-90F21778AF92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287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sldNum" idx="8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F01C54-36C5-4608-A951-18F4987A1B0C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Obrázek 6"/>
          <p:cNvPicPr/>
          <p:nvPr/>
        </p:nvPicPr>
        <p:blipFill>
          <a:blip r:embed="rId14"/>
          <a:stretch/>
        </p:blipFill>
        <p:spPr>
          <a:xfrm>
            <a:off x="358200" y="232560"/>
            <a:ext cx="1461240" cy="599040"/>
          </a:xfrm>
          <a:prstGeom prst="rect">
            <a:avLst/>
          </a:prstGeom>
          <a:ln w="0">
            <a:noFill/>
          </a:ln>
        </p:spPr>
      </p:pic>
      <p:sp>
        <p:nvSpPr>
          <p:cNvPr id="328" name="Footer Placeholder 4"/>
          <p:cNvSpPr/>
          <p:nvPr/>
        </p:nvSpPr>
        <p:spPr>
          <a:xfrm>
            <a:off x="6300000" y="6480000"/>
            <a:ext cx="3193560" cy="2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lang="pl-PL" sz="1200" b="0" strike="noStrike" spc="-1">
                <a:solidFill>
                  <a:srgbClr val="2388A9"/>
                </a:solidFill>
                <a:latin typeface="Calibri"/>
                <a:ea typeface="DejaVu Sans"/>
              </a:rPr>
              <a:t>	1. ročník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29" name="PlaceHolder 1"/>
          <p:cNvSpPr>
            <a:spLocks noGrp="1"/>
          </p:cNvSpPr>
          <p:nvPr>
            <p:ph type="sldNum" idx="9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1200" b="1" strike="noStrike" spc="-1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9B1727-4108-4807-87FC-9669AC2BB4DA}" type="slidenum">
              <a:rPr lang="cs-CZ" sz="1200" b="1" strike="noStrike" spc="-1">
                <a:solidFill>
                  <a:srgbClr val="2388A9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peska.cz/e_download.php?file=data/editor/72cs_8.pdf&amp;original=VY_32_INOVACE_20h.pdf" TargetMode="External"/><Relationship Id="rId2" Type="http://schemas.openxmlformats.org/officeDocument/2006/relationships/hyperlink" Target="https://slideplayer.cz/slide/2287173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mania.cz/ciselne-soustavy/" TargetMode="External"/><Relationship Id="rId2" Type="http://schemas.openxmlformats.org/officeDocument/2006/relationships/hyperlink" Target="https://slideplayer.cz/slide/3758219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revodyonline.eu/cs/ciselne-soustavy.html" TargetMode="External"/><Relationship Id="rId4" Type="http://schemas.openxmlformats.org/officeDocument/2006/relationships/hyperlink" Target="https://portal.matematickabiologie.cz/index.php?pg=zaklady-informatiky-pro-biology--teoreticke-zaklady-informatiky--teorie-cisel--prevody-mezi-ciselnymi-soustavam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UEReHF7YY" TargetMode="External"/><Relationship Id="rId2" Type="http://schemas.openxmlformats.org/officeDocument/2006/relationships/hyperlink" Target="https://slideplayer.cz/slide/3764788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MuaFp7zbUs" TargetMode="External"/><Relationship Id="rId2" Type="http://schemas.openxmlformats.org/officeDocument/2006/relationships/hyperlink" Target="https://www.youtube.com/watch?v=TB9RETj6ZCw" TargetMode="Externa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youtube.com/watch?v=JkID8JPtM7w" TargetMode="External"/><Relationship Id="rId4" Type="http://schemas.openxmlformats.org/officeDocument/2006/relationships/hyperlink" Target="https://www.youtube.com/watch?v=HLgzqanGHI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www.sslch.cz/files/163/11-periferni-zarizeni-pocitace-u.pdf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jReRMoG3Y" TargetMode="External"/><Relationship Id="rId2" Type="http://schemas.openxmlformats.org/officeDocument/2006/relationships/hyperlink" Target="https://www.youtube.com/watch?v=vRuGPzdLbyQ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7-3lflh8I" TargetMode="External"/><Relationship Id="rId2" Type="http://schemas.openxmlformats.org/officeDocument/2006/relationships/hyperlink" Target="https://slideplayer.cz/slide/1975144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youtube.com/watch?v=F7mAoa0fOts" TargetMode="External"/><Relationship Id="rId5" Type="http://schemas.openxmlformats.org/officeDocument/2006/relationships/hyperlink" Target="https://www.youtube.com/watch?v=DGd48PGbnBs" TargetMode="External"/><Relationship Id="rId4" Type="http://schemas.openxmlformats.org/officeDocument/2006/relationships/hyperlink" Target="https://www.youtube.com/watch?v=k-EID5_2D9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nedved@vsem.cz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optel.cz/mod/resource/view.php?id=8260" TargetMode="Externa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zsnamesti.cz/dum/VY_32_INOVACE_380.pdf" TargetMode="External"/><Relationship Id="rId7" Type="http://schemas.openxmlformats.org/officeDocument/2006/relationships/hyperlink" Target="https://www.youtube.com/watch?v=AaZ_RSt0KP8" TargetMode="External"/><Relationship Id="rId2" Type="http://schemas.openxmlformats.org/officeDocument/2006/relationships/hyperlink" Target="https://slideplayer.cz/slide/2804866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IgF3OX8nT0w" TargetMode="External"/><Relationship Id="rId5" Type="http://schemas.openxmlformats.org/officeDocument/2006/relationships/hyperlink" Target="https://www.youtube.com/watch?v=wYVK1VH-gTE" TargetMode="External"/><Relationship Id="rId4" Type="http://schemas.openxmlformats.org/officeDocument/2006/relationships/hyperlink" Target="https://www.youtube.com/watch?v=HpnN2R1BC7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Obrázek 1"/>
          <p:cNvPicPr/>
          <p:nvPr/>
        </p:nvPicPr>
        <p:blipFill>
          <a:blip r:embed="rId3"/>
          <a:srcRect r="11813" b="-385"/>
          <a:stretch/>
        </p:blipFill>
        <p:spPr>
          <a:xfrm>
            <a:off x="1460520" y="0"/>
            <a:ext cx="9180000" cy="6853680"/>
          </a:xfrm>
          <a:prstGeom prst="rect">
            <a:avLst/>
          </a:prstGeom>
          <a:ln w="0">
            <a:noFill/>
          </a:ln>
        </p:spPr>
      </p:pic>
      <p:sp>
        <p:nvSpPr>
          <p:cNvPr id="375" name="Obdélník 4"/>
          <p:cNvSpPr/>
          <p:nvPr/>
        </p:nvSpPr>
        <p:spPr>
          <a:xfrm>
            <a:off x="651600" y="6315480"/>
            <a:ext cx="32007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FFFFFF"/>
                </a:solidFill>
                <a:latin typeface="Verdana"/>
                <a:ea typeface="Verdana"/>
              </a:rPr>
              <a:t>Jakub Nedvěd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76" name="Obdélník 5"/>
          <p:cNvSpPr/>
          <p:nvPr/>
        </p:nvSpPr>
        <p:spPr>
          <a:xfrm>
            <a:off x="1460520" y="5220000"/>
            <a:ext cx="9176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600" b="1" strike="noStrike" spc="-151">
                <a:solidFill>
                  <a:srgbClr val="FFFFFF"/>
                </a:solidFill>
                <a:latin typeface="Verdana"/>
                <a:ea typeface="Verdana"/>
              </a:rPr>
              <a:t>Informační systémy a technologie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377" name="Obrázek 4"/>
          <p:cNvPicPr/>
          <p:nvPr/>
        </p:nvPicPr>
        <p:blipFill>
          <a:blip r:embed="rId4"/>
          <a:srcRect t="15466" r="84758"/>
          <a:stretch/>
        </p:blipFill>
        <p:spPr>
          <a:xfrm>
            <a:off x="4206960" y="1539720"/>
            <a:ext cx="3391200" cy="3676320"/>
          </a:xfrm>
          <a:prstGeom prst="rect">
            <a:avLst/>
          </a:prstGeom>
          <a:ln w="0">
            <a:noFill/>
          </a:ln>
        </p:spPr>
      </p:pic>
      <p:pic>
        <p:nvPicPr>
          <p:cNvPr id="378" name="Obrázek 5"/>
          <p:cNvPicPr/>
          <p:nvPr/>
        </p:nvPicPr>
        <p:blipFill>
          <a:blip r:embed="rId5"/>
          <a:stretch/>
        </p:blipFill>
        <p:spPr>
          <a:xfrm>
            <a:off x="359280" y="384120"/>
            <a:ext cx="3380040" cy="73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Num" idx="21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376F0B-8ED8-4A96-BBA9-43EEFA48266A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Jednotky informace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38" name="Obdélník 1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39" name="Obdélník 438"/>
          <p:cNvSpPr/>
          <p:nvPr/>
        </p:nvSpPr>
        <p:spPr>
          <a:xfrm>
            <a:off x="1260000" y="1620000"/>
            <a:ext cx="7916040" cy="187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https://slideplayer.cz/slide/2287173/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https://www.zspeska.cz/e_download.php?file=data/editor/72cs_8.pdf&amp;original=VY_32_INOVACE_20h.pdf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440" name="Obrázek 439"/>
          <p:cNvPicPr/>
          <p:nvPr/>
        </p:nvPicPr>
        <p:blipFill>
          <a:blip r:embed="rId4"/>
          <a:stretch/>
        </p:blipFill>
        <p:spPr>
          <a:xfrm>
            <a:off x="344520" y="3558240"/>
            <a:ext cx="5771520" cy="2197800"/>
          </a:xfrm>
          <a:prstGeom prst="rect">
            <a:avLst/>
          </a:prstGeom>
          <a:ln w="0">
            <a:noFill/>
          </a:ln>
        </p:spPr>
      </p:pic>
      <p:pic>
        <p:nvPicPr>
          <p:cNvPr id="441" name="Obrázek 440"/>
          <p:cNvPicPr/>
          <p:nvPr/>
        </p:nvPicPr>
        <p:blipFill>
          <a:blip r:embed="rId5"/>
          <a:stretch/>
        </p:blipFill>
        <p:spPr>
          <a:xfrm>
            <a:off x="7200000" y="3240000"/>
            <a:ext cx="4118040" cy="276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Num" idx="22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87ADD5-2612-4AE8-B80F-2E033CA09EC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44" name="Obdélník 1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45" name="Obdélník 444"/>
          <p:cNvSpPr/>
          <p:nvPr/>
        </p:nvSpPr>
        <p:spPr>
          <a:xfrm>
            <a:off x="720000" y="210744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https://slideplayer.cz/slide/3758219/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Doplňkové znalosti:</a:t>
            </a:r>
            <a:endParaRPr lang="cs-CZ" sz="1800" b="0" strike="noStrike" spc="-1"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https://prezmania.cz/ciselne-soustavy/</a:t>
            </a:r>
            <a:endParaRPr lang="cs-CZ" sz="1800" b="0" strike="noStrike" spc="-1">
              <a:latin typeface="Arial"/>
            </a:endParaRPr>
          </a:p>
          <a:p>
            <a:pPr marL="864000" lvl="3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https://www.ssinfotech.cz/media/TEXTOVA%20GALERIE/PROJEKT%20EU/UKAZKY%20NA%20SABLON%20NA%20WEB/INF/VY_32_INOVACE_222.pdf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Návod, jak převádět čísla mezi soustavami: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https://portal.matematickabiologie.cz/index.php?pg=zaklady-informatiky-pro-biology--teoreticke-zaklady-informatiky--teorie-cisel--prevody-mezi-ciselnymi-soustavami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https://prevodyonline.eu/cs/ciselne-soustavy.html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Num" idx="2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9A072C-8D84-4D76-8AA2-81CB347E6BD7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48" name="Obdélník 1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49" name="Obdélník 448"/>
          <p:cNvSpPr/>
          <p:nvPr/>
        </p:nvSpPr>
        <p:spPr>
          <a:xfrm>
            <a:off x="1260360" y="2160000"/>
            <a:ext cx="791604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Úlohy - převeďte: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A) 20 v desítkové do dvojkové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B) 101010 ve dvojkové do desítkové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C) 111 v desítkové soustavě do šestnáctkové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D) B v šestnáctkové do desítkové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E) 1100 ve dvojkové do osmičkové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Num" idx="2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8714E7-BD83-441F-978F-64F1B41E2D5E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Číselné soustavy (dvojková, desítková, osmičková, šestnáctková)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52" name="Obdélník 1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53" name="Obdélník 452"/>
          <p:cNvSpPr/>
          <p:nvPr/>
        </p:nvSpPr>
        <p:spPr>
          <a:xfrm>
            <a:off x="1260000" y="2340000"/>
            <a:ext cx="791604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Úloha – thinking out of the box: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Máme trojkovou soustavu – první znak          , druhý znak      , třetí znak    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Zapište čísla z desítkové soustavy pomocí naší trojkové soustavy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A) 8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B) 13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C) 18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454" name="Slunce 453"/>
          <p:cNvSpPr/>
          <p:nvPr/>
        </p:nvSpPr>
        <p:spPr>
          <a:xfrm>
            <a:off x="5328000" y="2880000"/>
            <a:ext cx="536400" cy="356400"/>
          </a:xfrm>
          <a:prstGeom prst="sun">
            <a:avLst>
              <a:gd name="adj" fmla="val 25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Volný tvar 454"/>
          <p:cNvSpPr/>
          <p:nvPr/>
        </p:nvSpPr>
        <p:spPr>
          <a:xfrm flipH="1">
            <a:off x="7268400" y="2880000"/>
            <a:ext cx="176400" cy="35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0"/>
                </a:moveTo>
                <a:cubicBezTo>
                  <a:pt x="16814" y="2158"/>
                  <a:pt x="12029" y="5080"/>
                  <a:pt x="12029" y="10800"/>
                </a:cubicBezTo>
                <a:cubicBezTo>
                  <a:pt x="12029" y="16520"/>
                  <a:pt x="16814" y="19442"/>
                  <a:pt x="21600" y="21600"/>
                </a:cubicBezTo>
                <a:cubicBezTo>
                  <a:pt x="9740" y="21600"/>
                  <a:pt x="0" y="16730"/>
                  <a:pt x="0" y="10800"/>
                </a:cubicBezTo>
                <a:cubicBezTo>
                  <a:pt x="0" y="4870"/>
                  <a:pt x="9740" y="0"/>
                  <a:pt x="21600" y="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Volný tvar 455"/>
          <p:cNvSpPr/>
          <p:nvPr/>
        </p:nvSpPr>
        <p:spPr>
          <a:xfrm>
            <a:off x="8640000" y="2880000"/>
            <a:ext cx="536400" cy="35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Num" idx="2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0548D10-A2CC-4E90-81C2-C5228DE8B20A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Rozdělení počítačů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59" name="Obdélník 1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60" name="Obdélník 459"/>
          <p:cNvSpPr/>
          <p:nvPr/>
        </p:nvSpPr>
        <p:spPr>
          <a:xfrm>
            <a:off x="720000" y="210744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https://slideplayer.cz/slide/1951156/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461" name="Volný tvar 9"/>
          <p:cNvSpPr/>
          <p:nvPr/>
        </p:nvSpPr>
        <p:spPr>
          <a:xfrm>
            <a:off x="9113040" y="2485800"/>
            <a:ext cx="258336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HP,  Dell, IBM,  Acer,  Asus, …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2" name="Volný tvar 11"/>
          <p:cNvSpPr/>
          <p:nvPr/>
        </p:nvSpPr>
        <p:spPr>
          <a:xfrm>
            <a:off x="9111600" y="3942360"/>
            <a:ext cx="2583360" cy="6940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Osobní, průmyslové, řídící, 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3" name="Volný tvar 12"/>
          <p:cNvSpPr/>
          <p:nvPr/>
        </p:nvSpPr>
        <p:spPr>
          <a:xfrm>
            <a:off x="9103680" y="4670280"/>
            <a:ext cx="258372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Mikrokontrolery, osobní, pracovní stanice, sálový, superpočítač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4" name="Volný tvar 13"/>
          <p:cNvSpPr/>
          <p:nvPr/>
        </p:nvSpPr>
        <p:spPr>
          <a:xfrm>
            <a:off x="9113040" y="3225960"/>
            <a:ext cx="2581920" cy="6508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Intel,  AMD,  TI, SUN…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5" name="Volný tvar 14"/>
          <p:cNvSpPr/>
          <p:nvPr/>
        </p:nvSpPr>
        <p:spPr>
          <a:xfrm>
            <a:off x="6591960" y="2485800"/>
            <a:ext cx="240660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výrobce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6" name="Volný tvar 15"/>
          <p:cNvSpPr/>
          <p:nvPr/>
        </p:nvSpPr>
        <p:spPr>
          <a:xfrm>
            <a:off x="6590520" y="3942360"/>
            <a:ext cx="2406600" cy="6940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použití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7" name="Volný tvar 16"/>
          <p:cNvSpPr/>
          <p:nvPr/>
        </p:nvSpPr>
        <p:spPr>
          <a:xfrm>
            <a:off x="6582960" y="4670280"/>
            <a:ext cx="240660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výkonu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8" name="Volný tvar 17"/>
          <p:cNvSpPr/>
          <p:nvPr/>
        </p:nvSpPr>
        <p:spPr>
          <a:xfrm>
            <a:off x="6591960" y="3225960"/>
            <a:ext cx="2405520" cy="65088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výrobce procesoru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69" name="Volný tvar 18"/>
          <p:cNvSpPr/>
          <p:nvPr/>
        </p:nvSpPr>
        <p:spPr>
          <a:xfrm>
            <a:off x="6582960" y="5422680"/>
            <a:ext cx="240660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Podle provedení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470" name="Volný tvar 19"/>
          <p:cNvSpPr/>
          <p:nvPr/>
        </p:nvSpPr>
        <p:spPr>
          <a:xfrm>
            <a:off x="9103680" y="5422680"/>
            <a:ext cx="2583720" cy="693720"/>
          </a:xfrm>
          <a:custGeom>
            <a:avLst/>
            <a:gdLst/>
            <a:ahLst/>
            <a:cxnLst/>
            <a:rect l="l" t="t" r="r" b="b"/>
            <a:pathLst>
              <a:path w="4172388" h="919117">
                <a:moveTo>
                  <a:pt x="0" y="153189"/>
                </a:moveTo>
                <a:cubicBezTo>
                  <a:pt x="0" y="68585"/>
                  <a:pt x="68585" y="0"/>
                  <a:pt x="153189" y="0"/>
                </a:cubicBezTo>
                <a:lnTo>
                  <a:pt x="4019199" y="0"/>
                </a:lnTo>
                <a:cubicBezTo>
                  <a:pt x="4103803" y="0"/>
                  <a:pt x="4172388" y="68585"/>
                  <a:pt x="4172388" y="153189"/>
                </a:cubicBezTo>
                <a:lnTo>
                  <a:pt x="4172388" y="765928"/>
                </a:lnTo>
                <a:cubicBezTo>
                  <a:pt x="4172388" y="850532"/>
                  <a:pt x="4103803" y="919117"/>
                  <a:pt x="4019199" y="919117"/>
                </a:cubicBezTo>
                <a:lnTo>
                  <a:pt x="153189" y="919117"/>
                </a:lnTo>
                <a:cubicBezTo>
                  <a:pt x="68585" y="919117"/>
                  <a:pt x="0" y="850532"/>
                  <a:pt x="0" y="765928"/>
                </a:cubicBezTo>
                <a:lnTo>
                  <a:pt x="0" y="15318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32480" tIns="88560" rIns="132480" bIns="885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5"/>
              </a:spcAft>
              <a:buNone/>
            </a:pPr>
            <a:r>
              <a:rPr lang="cs-CZ" sz="1600" b="0" strike="noStrike" spc="-1">
                <a:solidFill>
                  <a:srgbClr val="FFFFFF"/>
                </a:solidFill>
                <a:latin typeface="Gill Sans MT"/>
                <a:ea typeface="DejaVu Sans"/>
              </a:rPr>
              <a:t>Kapesní,  přenosný, stolní, sálový, </a:t>
            </a:r>
            <a:endParaRPr lang="cs-CZ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Num" idx="26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C191FA-76C5-4CF7-8ED0-DC4C5B706AD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73" name="Obdélník 1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74" name="Obdélník 473"/>
          <p:cNvSpPr/>
          <p:nvPr/>
        </p:nvSpPr>
        <p:spPr>
          <a:xfrm>
            <a:off x="720720" y="162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Veškeré fyzicky existující technické vybavení počítače a periferní zařízení. Počítač by bez něj 	nebyl schopen pracovat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https://slideplayer.cz/slide/3764788/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Doporučuji shlédnout: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https://www.youtube.com/watch?v=v2UEReHF7YY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https://studijni-svet.cz/hardware-modernich-pocitacu/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Num" idx="27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F9569E-6839-412D-9EFA-B7C3A86FF46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77" name="Obdélník 1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78" name="Obdélník 477"/>
          <p:cNvSpPr/>
          <p:nvPr/>
        </p:nvSpPr>
        <p:spPr>
          <a:xfrm>
            <a:off x="720720" y="162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grafických karet: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https://www.youtube.com/watch?v=TB9RETj6ZCw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procesorů Intel: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https://www.youtube.com/watch?v=8MuaFp7zbUs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hard disků: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https://www.youtube.com/watch?v=HLgzqanGHIg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https://www.youtube.com/watch?v=JkID8JPtM7w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Vývoj RAM: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https://www.youtube.com/watch?v=54smVX-TyiM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Num" idx="28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D6DE92-2E38-4C84-9397-04F1B7B953CB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Hardware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81" name="Obdélník 1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82" name="Obdélník 481"/>
          <p:cNvSpPr/>
          <p:nvPr/>
        </p:nvSpPr>
        <p:spPr>
          <a:xfrm>
            <a:off x="720720" y="162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Zajímavosti a statistiky: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483" name="Obrázek 482"/>
          <p:cNvPicPr/>
          <p:nvPr/>
        </p:nvPicPr>
        <p:blipFill>
          <a:blip r:embed="rId2"/>
          <a:stretch/>
        </p:blipFill>
        <p:spPr>
          <a:xfrm>
            <a:off x="540000" y="2130480"/>
            <a:ext cx="2697120" cy="1917360"/>
          </a:xfrm>
          <a:prstGeom prst="rect">
            <a:avLst/>
          </a:prstGeom>
          <a:ln w="0">
            <a:noFill/>
          </a:ln>
        </p:spPr>
      </p:pic>
      <p:pic>
        <p:nvPicPr>
          <p:cNvPr id="484" name="Obrázek 483"/>
          <p:cNvPicPr/>
          <p:nvPr/>
        </p:nvPicPr>
        <p:blipFill>
          <a:blip r:embed="rId3"/>
          <a:stretch/>
        </p:blipFill>
        <p:spPr>
          <a:xfrm>
            <a:off x="4140000" y="1095480"/>
            <a:ext cx="2425680" cy="1961640"/>
          </a:xfrm>
          <a:prstGeom prst="rect">
            <a:avLst/>
          </a:prstGeom>
          <a:ln w="0">
            <a:noFill/>
          </a:ln>
        </p:spPr>
      </p:pic>
      <p:pic>
        <p:nvPicPr>
          <p:cNvPr id="485" name="Obrázek 484"/>
          <p:cNvPicPr/>
          <p:nvPr/>
        </p:nvPicPr>
        <p:blipFill>
          <a:blip r:embed="rId4"/>
          <a:stretch/>
        </p:blipFill>
        <p:spPr>
          <a:xfrm>
            <a:off x="7002000" y="508680"/>
            <a:ext cx="4191840" cy="3808440"/>
          </a:xfrm>
          <a:prstGeom prst="rect">
            <a:avLst/>
          </a:prstGeom>
          <a:ln w="0">
            <a:noFill/>
          </a:ln>
        </p:spPr>
      </p:pic>
      <p:pic>
        <p:nvPicPr>
          <p:cNvPr id="486" name="Obrázek 485"/>
          <p:cNvPicPr/>
          <p:nvPr/>
        </p:nvPicPr>
        <p:blipFill>
          <a:blip r:embed="rId5"/>
          <a:stretch/>
        </p:blipFill>
        <p:spPr>
          <a:xfrm>
            <a:off x="4560480" y="3960000"/>
            <a:ext cx="3536640" cy="2572560"/>
          </a:xfrm>
          <a:prstGeom prst="rect">
            <a:avLst/>
          </a:prstGeom>
          <a:ln w="0">
            <a:noFill/>
          </a:ln>
        </p:spPr>
      </p:pic>
      <p:pic>
        <p:nvPicPr>
          <p:cNvPr id="487" name="Obrázek 486"/>
          <p:cNvPicPr/>
          <p:nvPr/>
        </p:nvPicPr>
        <p:blipFill>
          <a:blip r:embed="rId6"/>
          <a:stretch/>
        </p:blipFill>
        <p:spPr>
          <a:xfrm>
            <a:off x="1080000" y="4140000"/>
            <a:ext cx="2676240" cy="22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ldNum" idx="29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BD3E24-B967-4545-BE67-036196BB632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Periférie PC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90" name="Obdélník 2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91" name="Obdélník 490"/>
          <p:cNvSpPr/>
          <p:nvPr/>
        </p:nvSpPr>
        <p:spPr>
          <a:xfrm>
            <a:off x="720720" y="1620000"/>
            <a:ext cx="791712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Veškerá drobná zařízení (hardware), která se dají prostřednictvím rozličných rozhraní a konektorů připojit k počítači a tím mohou rozšířit jeho možnosti.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https://slideplayer.cz/slide/1975159/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Doporučuji projít: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https://www.sslch.cz/files/163/11-periferni-zarizeni-pocitace-u.pdf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3D tiskárny: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https://www.youtube.com/watch?v=RgECxaxUIb0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492" name="Obrázek 491"/>
          <p:cNvPicPr/>
          <p:nvPr/>
        </p:nvPicPr>
        <p:blipFill>
          <a:blip r:embed="rId3"/>
          <a:stretch/>
        </p:blipFill>
        <p:spPr>
          <a:xfrm rot="21584400">
            <a:off x="10622160" y="2033280"/>
            <a:ext cx="1252800" cy="1021680"/>
          </a:xfrm>
          <a:prstGeom prst="rect">
            <a:avLst/>
          </a:prstGeom>
          <a:ln w="0">
            <a:noFill/>
          </a:ln>
        </p:spPr>
      </p:pic>
      <p:pic>
        <p:nvPicPr>
          <p:cNvPr id="493" name="Obrázek 492"/>
          <p:cNvPicPr/>
          <p:nvPr/>
        </p:nvPicPr>
        <p:blipFill>
          <a:blip r:embed="rId4"/>
          <a:stretch/>
        </p:blipFill>
        <p:spPr>
          <a:xfrm>
            <a:off x="7554240" y="339480"/>
            <a:ext cx="1443600" cy="1278360"/>
          </a:xfrm>
          <a:prstGeom prst="rect">
            <a:avLst/>
          </a:prstGeom>
          <a:ln w="0">
            <a:noFill/>
          </a:ln>
        </p:spPr>
      </p:pic>
      <p:pic>
        <p:nvPicPr>
          <p:cNvPr id="494" name="Obrázek 493"/>
          <p:cNvPicPr/>
          <p:nvPr/>
        </p:nvPicPr>
        <p:blipFill>
          <a:blip r:embed="rId5"/>
          <a:stretch/>
        </p:blipFill>
        <p:spPr>
          <a:xfrm>
            <a:off x="9666360" y="540000"/>
            <a:ext cx="1491480" cy="897840"/>
          </a:xfrm>
          <a:prstGeom prst="rect">
            <a:avLst/>
          </a:prstGeom>
          <a:ln w="0">
            <a:noFill/>
          </a:ln>
        </p:spPr>
      </p:pic>
      <p:pic>
        <p:nvPicPr>
          <p:cNvPr id="495" name="Obrázek 494"/>
          <p:cNvPicPr/>
          <p:nvPr/>
        </p:nvPicPr>
        <p:blipFill>
          <a:blip r:embed="rId6"/>
          <a:stretch/>
        </p:blipFill>
        <p:spPr>
          <a:xfrm>
            <a:off x="10075680" y="5106600"/>
            <a:ext cx="1982160" cy="1191240"/>
          </a:xfrm>
          <a:prstGeom prst="rect">
            <a:avLst/>
          </a:prstGeom>
          <a:ln w="0">
            <a:noFill/>
          </a:ln>
        </p:spPr>
      </p:pic>
      <p:pic>
        <p:nvPicPr>
          <p:cNvPr id="496" name="Obrázek 495"/>
          <p:cNvPicPr/>
          <p:nvPr/>
        </p:nvPicPr>
        <p:blipFill>
          <a:blip r:embed="rId7"/>
          <a:stretch/>
        </p:blipFill>
        <p:spPr>
          <a:xfrm>
            <a:off x="8476200" y="2520000"/>
            <a:ext cx="1601640" cy="2877840"/>
          </a:xfrm>
          <a:prstGeom prst="rect">
            <a:avLst/>
          </a:prstGeom>
          <a:ln w="0">
            <a:noFill/>
          </a:ln>
        </p:spPr>
      </p:pic>
      <p:pic>
        <p:nvPicPr>
          <p:cNvPr id="497" name="Obrázek 496"/>
          <p:cNvPicPr/>
          <p:nvPr/>
        </p:nvPicPr>
        <p:blipFill>
          <a:blip r:embed="rId8"/>
          <a:stretch/>
        </p:blipFill>
        <p:spPr>
          <a:xfrm>
            <a:off x="10775160" y="3515400"/>
            <a:ext cx="1102680" cy="1342440"/>
          </a:xfrm>
          <a:prstGeom prst="rect">
            <a:avLst/>
          </a:prstGeom>
          <a:ln w="0">
            <a:noFill/>
          </a:ln>
        </p:spPr>
      </p:pic>
      <p:pic>
        <p:nvPicPr>
          <p:cNvPr id="498" name="Obrázek 497"/>
          <p:cNvPicPr/>
          <p:nvPr/>
        </p:nvPicPr>
        <p:blipFill>
          <a:blip r:embed="rId9"/>
          <a:stretch/>
        </p:blipFill>
        <p:spPr>
          <a:xfrm>
            <a:off x="6894720" y="5061240"/>
            <a:ext cx="1923120" cy="1236600"/>
          </a:xfrm>
          <a:prstGeom prst="rect">
            <a:avLst/>
          </a:prstGeom>
          <a:ln w="0">
            <a:noFill/>
          </a:ln>
        </p:spPr>
      </p:pic>
      <p:sp>
        <p:nvSpPr>
          <p:cNvPr id="499" name="Obdélník 498"/>
          <p:cNvSpPr/>
          <p:nvPr/>
        </p:nvSpPr>
        <p:spPr>
          <a:xfrm>
            <a:off x="7200000" y="30168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Jehličková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0" name="Obdélník 499"/>
          <p:cNvSpPr/>
          <p:nvPr/>
        </p:nvSpPr>
        <p:spPr>
          <a:xfrm>
            <a:off x="9720000" y="30168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Inkoustová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1" name="Obdélník 500"/>
          <p:cNvSpPr/>
          <p:nvPr/>
        </p:nvSpPr>
        <p:spPr>
          <a:xfrm>
            <a:off x="10440000" y="179208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Tepelná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2" name="Obdélník 501"/>
          <p:cNvSpPr/>
          <p:nvPr/>
        </p:nvSpPr>
        <p:spPr>
          <a:xfrm>
            <a:off x="9000000" y="234000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LED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3" name="Obdélník 502"/>
          <p:cNvSpPr/>
          <p:nvPr/>
        </p:nvSpPr>
        <p:spPr>
          <a:xfrm>
            <a:off x="10260000" y="498168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Laserová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4" name="Obdélník 503"/>
          <p:cNvSpPr/>
          <p:nvPr/>
        </p:nvSpPr>
        <p:spPr>
          <a:xfrm>
            <a:off x="10620000" y="324000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Řádková</a:t>
            </a:r>
            <a:endParaRPr lang="cs-CZ" sz="1050" b="0" strike="noStrike" spc="-1">
              <a:latin typeface="Arial"/>
            </a:endParaRPr>
          </a:p>
        </p:txBody>
      </p:sp>
      <p:sp>
        <p:nvSpPr>
          <p:cNvPr id="505" name="Obdélník 504"/>
          <p:cNvSpPr/>
          <p:nvPr/>
        </p:nvSpPr>
        <p:spPr>
          <a:xfrm>
            <a:off x="6480000" y="5940000"/>
            <a:ext cx="107784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050" b="0" strike="noStrike" spc="-1">
                <a:solidFill>
                  <a:srgbClr val="000000"/>
                </a:solidFill>
                <a:latin typeface="Arial"/>
                <a:ea typeface="DejaVu Sans"/>
              </a:rPr>
              <a:t>Sublimační</a:t>
            </a:r>
            <a:endParaRPr lang="cs-CZ" sz="10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Num" idx="30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C03DC5-EA56-4EBD-82BE-9D94C4F43C0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19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Operační systémy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08" name="Obdélník 2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09" name="Obdélník 508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Základní programové vybavení počítače, které umožňuje běh programů. Propojuje software a 	hardware a umožňuje uživateli komunikaci s PC.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https://slideplayer.cz/slide/2705521/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Historie OS Windows: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https://www.youtube.com/watch?v=vRuGPzdLbyQ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Seznam OS: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https://en.wikipedia.org/wiki/List_of_operating_systems#Control_Data_Corporation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Úvod: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https://www.youtube.com/watch?v=5AjReRMoG3Y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Num" idx="1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376D8BB-04D5-4E0C-89ED-72E8FD9FE35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80" name="object 2"/>
          <p:cNvSpPr/>
          <p:nvPr/>
        </p:nvSpPr>
        <p:spPr>
          <a:xfrm>
            <a:off x="540000" y="1023120"/>
            <a:ext cx="11336040" cy="5092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81" name="object 5"/>
          <p:cNvGraphicFramePr/>
          <p:nvPr/>
        </p:nvGraphicFramePr>
        <p:xfrm>
          <a:off x="2317680" y="1656360"/>
          <a:ext cx="7941960" cy="3770640"/>
        </p:xfrm>
        <a:graphic>
          <a:graphicData uri="http://schemas.openxmlformats.org/drawingml/2006/table">
            <a:tbl>
              <a:tblPr/>
              <a:tblGrid>
                <a:gridCol w="305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4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cs-CZ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Předmět v 10 bodech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endParaRPr lang="cs-CZ" sz="14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03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Přednášející v 6 bodech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04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Vaše zkušenosti s IT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05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480" algn="r">
                        <a:lnSpc>
                          <a:spcPts val="1196"/>
                        </a:lnSpc>
                        <a:spcBef>
                          <a:spcPts val="584"/>
                        </a:spcBef>
                        <a:buNone/>
                      </a:pPr>
                      <a:r>
                        <a:rPr lang="cs-CZ" sz="1400" b="0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Témata prvního ročníku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06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Nároky - prezentace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07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cs-CZ" sz="1400" b="1" strike="noStrike" spc="-1">
                          <a:solidFill>
                            <a:srgbClr val="FFFFFF"/>
                          </a:solidFill>
                          <a:latin typeface="Calibri Light"/>
                        </a:rPr>
                        <a:t>.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Historie a vývoj počítačů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08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Von Neumannovo schéma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09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Jednotky informace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10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Číselné soustavy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L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en-US" sz="1400" b="1" strike="noStrike" spc="-12">
                          <a:solidFill>
                            <a:srgbClr val="FFFFFF"/>
                          </a:solidFill>
                          <a:latin typeface="Calibri Light"/>
                          <a:ea typeface="Microsoft YaHei"/>
                        </a:rPr>
                        <a:t>11</a:t>
                      </a:r>
                      <a:endParaRPr lang="cs-CZ" sz="1400" b="0" strike="noStrike" spc="-1">
                        <a:latin typeface="Arial"/>
                      </a:endParaRPr>
                    </a:p>
                  </a:txBody>
                  <a:tcPr marR="144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2" name="Obdélník 7"/>
          <p:cNvSpPr/>
          <p:nvPr/>
        </p:nvSpPr>
        <p:spPr>
          <a:xfrm>
            <a:off x="1882800" y="1048680"/>
            <a:ext cx="47865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000" b="1" strike="noStrike" spc="-151">
                <a:solidFill>
                  <a:srgbClr val="FFFFFF"/>
                </a:solidFill>
                <a:latin typeface="Verdana"/>
                <a:ea typeface="Verdana"/>
              </a:rPr>
              <a:t>Obsah</a:t>
            </a:r>
            <a:endParaRPr lang="cs-CZ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Num" idx="31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3FBB9C-A9D4-42CC-AAF0-C13A1F2CCA2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12" name="Obdélník 2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13" name="Obdélník 512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https://slideplayer.cz/slide/1975144/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Typy dat: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https://www.youtube.com/watch?v=A37-3lflh8I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Soubory: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https://www.youtube.com/watch?v=k-EID5_2D9U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https://www.youtube.com/watch?v=DGd48PGbnBs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https://www.youtube.com/watch?v=F7mAoa0fOts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https://www.youtube.com/watch?v=G9NMjmPNqh4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Num" idx="32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4C684A4-2220-493E-B5EA-8A8A1AB936C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16" name="Obdélník 2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17" name="Obdélník 516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Data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jsou posloupnost symbolů, jimž je přiřazena určitá interpretace. Data se čtou a zapisují jako posloupnosti bajtů, ale lidsky přívětivější je uvažovat na vyšší úrovni abstrakce, například: tento soubor je obrázek, který je zaznamenán v nějakém formátu. Každá informace, má-li být korektně zpracována, musí být zobrazena v určitém kódu a dodržovat určitý formát.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 datům (sekvencím bajtů) taktéž potřebujeme informaci, co reprezentují; prostředkem k tomu jsou metadata. Metadata jsou data, která poskytují informaci o jiných datech. Metadata slouží k vyhledání nebo zpracování popisovaných dat.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Konverze dat – konverze a komprese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Textová vs. binární data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Ukládání dat – datový disk, databáze, používání adresy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Řazení dat – podmnožiny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Indexování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Ochrana dat – kontrolní výpočet, šifrování, zálohování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Num" idx="3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67AB53A-9B7C-4689-A436-87945762BBF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20" name="Obdélník 2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21" name="Obdélník 520"/>
          <p:cNvSpPr/>
          <p:nvPr/>
        </p:nvSpPr>
        <p:spPr>
          <a:xfrm>
            <a:off x="721440" y="1440000"/>
            <a:ext cx="64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Soubor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Pojmenovaná sada dat uložená na nějakém datovém médiu, se kterou lze pracovat nástroji operačního systému jako s jedním celkem.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Typ souboru se v různých operačních systémech zjišťuje různým způsobem (či kombinací způsobů, viz formát souboru):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přípony názvu souboru (např. .exe v Microsoft Windows; překonaný způsob)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atributu souboru (např. atribut executable v unixových systémech)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obsahu souboru (první bajty souboru obsahují jednoznačný identifikátor)</a:t>
            </a:r>
            <a:endParaRPr lang="cs-CZ" sz="13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pomocí alternativního datového proudu souboru (NTFS v Microsoft Windows)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Operační systém poskytuje programátorovi vhodné programové rozhraní, které zpřístupňuje služby pro správu a práci se soubory. Nejzákladnější primitiva jsou: otevření/zavření, čtení, zápis, posun, smazání.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522" name="Obdélník 521"/>
          <p:cNvSpPr/>
          <p:nvPr/>
        </p:nvSpPr>
        <p:spPr>
          <a:xfrm>
            <a:off x="7380000" y="1620000"/>
            <a:ext cx="449784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Metadata souborů, která OS nejčastěji uchovává: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jméno – jedinečný název souboru (vzhledem k aktuálnímu adresáři)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délka – velikost v počtech bajtů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typ – umožňuje odlišit typ obsažených dat, použitý program, speciální soubory (roura, soket, zařízení, …) apod.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přístupová oprávnění – kdo smí se souborem pracovat (čtení, zápis, …) pro uživatele a skupiny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vlastník – uživatel vlastnící soubor (též skupina)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časové informace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čas vytvoření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čas posledního přístupu k souboru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čas poslední změny v obsahu souboru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čas poslední změny metadat souboru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umístění vlastních dat – typicky posloupnost alokačních jednotek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Num" idx="3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275AD2-C418-4766-B889-BD554EAD8A2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25" name="Obdélník 2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26" name="Obdélník 525"/>
          <p:cNvSpPr/>
          <p:nvPr/>
        </p:nvSpPr>
        <p:spPr>
          <a:xfrm>
            <a:off x="721440" y="1440000"/>
            <a:ext cx="64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Adresář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Organizační jednotka v souborovém systému na datovém médiu. Sdružuje na disku soubory a další podadresáře a slouží k tomu, aby si je uživatel mohl logicky uspořádat. Tvoří stromovou strukturu a v jednom adresáři nemohou být dvě položky se stejným jménem.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Pro identifikaci souboru se používá cesta, která může mít zápis absolutní nebo relativní.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Webové servery je možné nakonfigurovat tak, aby pokud je jako URL zadána cesta k adresáři a v adresáři se nenachází výchozí soubor pro zobrazení (typicky index.html, index.php a podobně), se zobrazil obsah daného adresáře.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Souborový systém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Filesystem Hierarchy Standard - LINUX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527" name="Obdélník 526"/>
          <p:cNvSpPr/>
          <p:nvPr/>
        </p:nvSpPr>
        <p:spPr>
          <a:xfrm>
            <a:off x="7380000" y="1620000"/>
            <a:ext cx="449784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Kořenový adresář má zvláštní postavení v stromové struktuře souborovém systému. Je to nejvyšší adresář v adresářové hierarchii, všechny další adresáře v témže souborovém systému jsou jeho podadresáři.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v unixových systémech se kořenový adresář označuje znakem lomítko (/) a je společný pro všechna připojená média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v operačních systémech Microsoft Windows (též DOS) má každý svazek (logická disková jednotka) svůj kořenový adresář a jeho označení se skládá z označení jednotky (písmeno latinky a dvojtečka) a zpětného lomítka (\), například C:\</a:t>
            </a:r>
            <a:endParaRPr lang="cs-CZ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Num" idx="3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9BF2C7-76B7-4816-83B3-F0AD8073B65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30" name="Obdélník 2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31" name="Obdélník 530"/>
          <p:cNvSpPr/>
          <p:nvPr/>
        </p:nvSpPr>
        <p:spPr>
          <a:xfrm>
            <a:off x="721440" y="1440000"/>
            <a:ext cx="64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Filesystem Hierarchy Standard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Zásady: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kořenový adresář má být co nejmenší, aby bylo systém možno nastartovat například i z diskety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části systému souborů, které jsou statické (za běžného provozu se nemění) mají být odděleny od částí dynamických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mají být odděleny části systému souborů, které obsahují soubory pro jediný počítač, soubory (např. spustitelné programy a knihovny) sdílené skupinou počítačů se stejnou architekturou, a pro počítače s různými architekturami (např. skripty a fonty), aby bylo možné části systému adresářů sdílet po síti.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532" name="Obdélník 531"/>
          <p:cNvSpPr/>
          <p:nvPr/>
        </p:nvSpPr>
        <p:spPr>
          <a:xfrm>
            <a:off x="7200000" y="1620000"/>
            <a:ext cx="4677840" cy="46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	kořenový adresář souborového systému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/bin	základní programy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/boot	obrazy a konfigurace nutné pro zavedení 	systému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/dev	speciální soubory zařízení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/etc	konfigurační soubory (konfiguráky) systému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/home	domovské adresáře uživatelů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/lib	základní knihovny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/mnt	dočasně připojené svazky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/opt	programy třetích stran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/root	domovský adresář pro uživatele root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/sbin	základní programy, které nelze spustit běžným 	uživatelem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/tmp	dočasné soubory (většinou mizí s restartem 	systému)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	programy a jejich data</a:t>
            </a:r>
            <a:endParaRPr lang="cs-CZ" sz="1300" b="0" strike="noStrike" spc="-1">
              <a:latin typeface="Arial"/>
            </a:endParaRPr>
          </a:p>
        </p:txBody>
      </p:sp>
      <p:sp>
        <p:nvSpPr>
          <p:cNvPr id="533" name="Obdélník 532"/>
          <p:cNvSpPr/>
          <p:nvPr/>
        </p:nvSpPr>
        <p:spPr>
          <a:xfrm>
            <a:off x="7200000" y="4860000"/>
            <a:ext cx="4857840" cy="13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/usr/bin	uživatelské programy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/usr/games	výukové programy a hry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/usr/include	hlavičkové soubory pro programování v jazyce C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/usr/lib	knihovny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/usr/local	programy, které nepřišly z balíčků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…	...</a:t>
            </a:r>
            <a:endParaRPr lang="cs-CZ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1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Num" idx="36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6D96BD-472F-4E68-BFE5-E19B0EFEDF7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Data, soubor, adresář, správce souborů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36" name="Obdélník 2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37" name="Obdélník 536"/>
          <p:cNvSpPr/>
          <p:nvPr/>
        </p:nvSpPr>
        <p:spPr>
          <a:xfrm>
            <a:off x="721440" y="1440000"/>
            <a:ext cx="64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Správce souborů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 pro manipulaci se soubory a adresáři (složkami). Někdy se používají termíny manažer souborů, souborový manažer nebo file manager.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Původně nahrazoval práci s příkazovým řádkem a příkazy operačního systému pro kopírování, přesun, mazání, spouštění souborů a pro správu disků.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Nyní součástí operačního systému: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Průzkumník (Windows Explorer)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Správce souborů (File Manager)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Finder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38" name="Obrázek 537"/>
          <p:cNvPicPr/>
          <p:nvPr/>
        </p:nvPicPr>
        <p:blipFill>
          <a:blip r:embed="rId2"/>
          <a:stretch/>
        </p:blipFill>
        <p:spPr>
          <a:xfrm>
            <a:off x="6767280" y="3831120"/>
            <a:ext cx="3670560" cy="2525040"/>
          </a:xfrm>
          <a:prstGeom prst="rect">
            <a:avLst/>
          </a:prstGeom>
          <a:ln w="0">
            <a:noFill/>
          </a:ln>
        </p:spPr>
      </p:pic>
      <p:sp>
        <p:nvSpPr>
          <p:cNvPr id="539" name="Obdélník 538"/>
          <p:cNvSpPr/>
          <p:nvPr/>
        </p:nvSpPr>
        <p:spPr>
          <a:xfrm>
            <a:off x="7380000" y="1541160"/>
            <a:ext cx="4497840" cy="241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Programy – </a:t>
            </a: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převážně podle Norton Commander 1986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Total Commander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Clover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Q-Dir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Unreal Commander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Free Commander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Altap Salamander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Krusader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Nautilus</a:t>
            </a:r>
            <a:endParaRPr lang="cs-CZ" sz="15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lang="cs-CZ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Num" idx="37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09A210-83A4-408A-824C-F992C5392ED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42" name="Obdélník 2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43" name="Obdélník 542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Zpracování počítačových dat s cílem zmenšit jejich objem (jednotka: bajt) při současném 		zachování informací v datech obsažených.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Důvody: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Zmenšení datového toku, snížení potřeby zdrojů na ukládání informací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Rozdělení: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Ztrátová vs. Bezeztrátová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Obrázek vs. textový dokument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https://www.akademie-svetla.cz/files/dum/sada-30/VY_32_INOVACE_593.pdf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Přehled formátů: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https://fileinfo.com/filetypes/compressed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Num" idx="38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692420-F580-4FE2-A30B-816C75C2EFA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46" name="Obdélník 3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47" name="Obdélník 546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48" name="Obrázek 547"/>
          <p:cNvPicPr/>
          <p:nvPr/>
        </p:nvPicPr>
        <p:blipFill>
          <a:blip r:embed="rId2"/>
          <a:stretch/>
        </p:blipFill>
        <p:spPr>
          <a:xfrm>
            <a:off x="2880000" y="1620000"/>
            <a:ext cx="5859000" cy="2080080"/>
          </a:xfrm>
          <a:prstGeom prst="rect">
            <a:avLst/>
          </a:prstGeom>
          <a:ln w="0">
            <a:noFill/>
          </a:ln>
        </p:spPr>
      </p:pic>
      <p:pic>
        <p:nvPicPr>
          <p:cNvPr id="549" name="Obrázek 548"/>
          <p:cNvPicPr/>
          <p:nvPr/>
        </p:nvPicPr>
        <p:blipFill>
          <a:blip r:embed="rId3"/>
          <a:stretch/>
        </p:blipFill>
        <p:spPr>
          <a:xfrm>
            <a:off x="4140000" y="4210200"/>
            <a:ext cx="3058200" cy="15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Num" idx="39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EE5DB6-C9FD-4DC1-9E79-B4EB9455FAB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52" name="Obdélník 3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53" name="Obdélník 552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54" name="Obrázek 553"/>
          <p:cNvPicPr/>
          <p:nvPr/>
        </p:nvPicPr>
        <p:blipFill>
          <a:blip r:embed="rId2"/>
          <a:stretch/>
        </p:blipFill>
        <p:spPr>
          <a:xfrm>
            <a:off x="500760" y="2340000"/>
            <a:ext cx="4717440" cy="1869480"/>
          </a:xfrm>
          <a:prstGeom prst="rect">
            <a:avLst/>
          </a:prstGeom>
          <a:ln w="0">
            <a:noFill/>
          </a:ln>
        </p:spPr>
      </p:pic>
      <p:pic>
        <p:nvPicPr>
          <p:cNvPr id="555" name="Obrázek 554"/>
          <p:cNvPicPr/>
          <p:nvPr/>
        </p:nvPicPr>
        <p:blipFill>
          <a:blip r:embed="rId3"/>
          <a:stretch/>
        </p:blipFill>
        <p:spPr>
          <a:xfrm>
            <a:off x="6214320" y="2160000"/>
            <a:ext cx="4223880" cy="251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sldNum" idx="40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F0D777-EC97-4C5F-A565-9AE333D51149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29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Komprese dat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58" name="Obdélník 3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59" name="Obdélník 558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60" name="Obrázek 559"/>
          <p:cNvPicPr/>
          <p:nvPr/>
        </p:nvPicPr>
        <p:blipFill>
          <a:blip r:embed="rId2"/>
          <a:stretch/>
        </p:blipFill>
        <p:spPr>
          <a:xfrm>
            <a:off x="720000" y="2096640"/>
            <a:ext cx="4447440" cy="2941560"/>
          </a:xfrm>
          <a:prstGeom prst="rect">
            <a:avLst/>
          </a:prstGeom>
          <a:ln w="0">
            <a:noFill/>
          </a:ln>
        </p:spPr>
      </p:pic>
      <p:pic>
        <p:nvPicPr>
          <p:cNvPr id="561" name="Obrázek 560"/>
          <p:cNvPicPr/>
          <p:nvPr/>
        </p:nvPicPr>
        <p:blipFill>
          <a:blip r:embed="rId3"/>
          <a:stretch/>
        </p:blipFill>
        <p:spPr>
          <a:xfrm>
            <a:off x="6840000" y="1080000"/>
            <a:ext cx="4115880" cy="1978200"/>
          </a:xfrm>
          <a:prstGeom prst="rect">
            <a:avLst/>
          </a:prstGeom>
          <a:ln w="0">
            <a:noFill/>
          </a:ln>
        </p:spPr>
      </p:pic>
      <p:pic>
        <p:nvPicPr>
          <p:cNvPr id="562" name="Obrázek 561"/>
          <p:cNvPicPr/>
          <p:nvPr/>
        </p:nvPicPr>
        <p:blipFill>
          <a:blip r:embed="rId4"/>
          <a:stretch/>
        </p:blipFill>
        <p:spPr>
          <a:xfrm>
            <a:off x="7205400" y="3182760"/>
            <a:ext cx="3592800" cy="303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Num" idx="1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4A4EB8F-9D84-46E4-BA9E-0E7091F0502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title"/>
          </p:nvPr>
        </p:nvSpPr>
        <p:spPr>
          <a:xfrm>
            <a:off x="769320" y="1330560"/>
            <a:ext cx="401220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Předmět </a:t>
            </a:r>
            <a:r>
              <a:rPr sz="4000"/>
              <a:t/>
            </a:r>
            <a:br>
              <a:rPr sz="4000"/>
            </a:b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 10 bodech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85" name="Obdélník 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86" name="object 9"/>
          <p:cNvSpPr/>
          <p:nvPr/>
        </p:nvSpPr>
        <p:spPr>
          <a:xfrm>
            <a:off x="1080000" y="2772360"/>
            <a:ext cx="2156040" cy="11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První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Práce s počítačem, operační systém, soubory, adresářová struktura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Počítačová grafika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87" name="object 10"/>
          <p:cNvSpPr/>
          <p:nvPr/>
        </p:nvSpPr>
        <p:spPr>
          <a:xfrm>
            <a:off x="3240000" y="2803320"/>
            <a:ext cx="2156040" cy="13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Druhý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Tabulkový procesor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Prezentace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Práce v lokální síti, elektronická komunikace, komunikační a přenosové možnosti internetu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Tvorba webu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88" name="object 11"/>
          <p:cNvSpPr/>
          <p:nvPr/>
        </p:nvSpPr>
        <p:spPr>
          <a:xfrm>
            <a:off x="1080000" y="5072400"/>
            <a:ext cx="171324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Výuka probíhá prezenčně, převážná část spočívá ve využití požítače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89" name="object 12"/>
          <p:cNvSpPr/>
          <p:nvPr/>
        </p:nvSpPr>
        <p:spPr>
          <a:xfrm>
            <a:off x="3245040" y="5068440"/>
            <a:ext cx="169668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hodnocení práce na hodinách – zodpovídání dotazů, vypracovávání úkolů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0" name="object 19"/>
          <p:cNvSpPr/>
          <p:nvPr/>
        </p:nvSpPr>
        <p:spPr>
          <a:xfrm>
            <a:off x="1080000" y="4644720"/>
            <a:ext cx="332676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7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8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391" name="object 9"/>
          <p:cNvSpPr/>
          <p:nvPr/>
        </p:nvSpPr>
        <p:spPr>
          <a:xfrm>
            <a:off x="6063120" y="2775600"/>
            <a:ext cx="1738440" cy="11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Třetí ročník: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Tvorba webu – CSS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Databáze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Textový editor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Informační zdroje, obecná bezpečnost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2" name="object 10"/>
          <p:cNvSpPr/>
          <p:nvPr/>
        </p:nvSpPr>
        <p:spPr>
          <a:xfrm>
            <a:off x="8111880" y="2772360"/>
            <a:ext cx="2864160" cy="132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Rozvíjení znalostí a dovedností: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Informační gramostnost – komunikace a práce s informacemi v digitální podobě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Znalost informačních technologií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Znalost běžných software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Schopnost řešit problémy pomocí počítačů</a:t>
            </a:r>
            <a:endParaRPr lang="cs-CZ" sz="1000" b="0" strike="noStrike" spc="-1">
              <a:latin typeface="Arial"/>
            </a:endParaRPr>
          </a:p>
          <a:p>
            <a:pPr marL="12600" indent="-216000">
              <a:lnSpc>
                <a:spcPct val="117000"/>
              </a:lnSpc>
              <a:spcBef>
                <a:spcPts val="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Grafické zpracování informací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3" name="object 11"/>
          <p:cNvSpPr/>
          <p:nvPr/>
        </p:nvSpPr>
        <p:spPr>
          <a:xfrm>
            <a:off x="6072120" y="5026680"/>
            <a:ext cx="16092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písemná zkouška – minimálně 1 za pololetí z probrané látky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4" name="object 12"/>
          <p:cNvSpPr/>
          <p:nvPr/>
        </p:nvSpPr>
        <p:spPr>
          <a:xfrm>
            <a:off x="8142480" y="5039640"/>
            <a:ext cx="16092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Nároky – prezentace – minimálně 1 za pololetí z vybraného nebo vlastního tématu 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5" name="object 19"/>
          <p:cNvSpPr/>
          <p:nvPr/>
        </p:nvSpPr>
        <p:spPr>
          <a:xfrm>
            <a:off x="6063120" y="4648320"/>
            <a:ext cx="36799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9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10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396" name="Obdélník 2"/>
          <p:cNvSpPr/>
          <p:nvPr/>
        </p:nvSpPr>
        <p:spPr>
          <a:xfrm>
            <a:off x="988560" y="23000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3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4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397" name="Obdélník 30"/>
          <p:cNvSpPr/>
          <p:nvPr/>
        </p:nvSpPr>
        <p:spPr>
          <a:xfrm>
            <a:off x="5914080" y="2290680"/>
            <a:ext cx="3538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5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6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398" name="object 11"/>
          <p:cNvSpPr/>
          <p:nvPr/>
        </p:nvSpPr>
        <p:spPr>
          <a:xfrm>
            <a:off x="6010560" y="1220760"/>
            <a:ext cx="151920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1">
                <a:solidFill>
                  <a:srgbClr val="000000"/>
                </a:solidFill>
                <a:latin typeface="Verdana"/>
                <a:ea typeface="Verdana"/>
              </a:rPr>
              <a:t>Informační systémy a technologie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99" name="object 12"/>
          <p:cNvSpPr/>
          <p:nvPr/>
        </p:nvSpPr>
        <p:spPr>
          <a:xfrm>
            <a:off x="8142480" y="1166400"/>
            <a:ext cx="16092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2x 4 hodiny měsíčně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00" name="object 19"/>
          <p:cNvSpPr/>
          <p:nvPr/>
        </p:nvSpPr>
        <p:spPr>
          <a:xfrm>
            <a:off x="6010560" y="678600"/>
            <a:ext cx="36799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1	</a:t>
            </a:r>
            <a:r>
              <a:rPr lang="cs-CZ" sz="2400" b="0" strike="noStrike" spc="-114">
                <a:solidFill>
                  <a:srgbClr val="2388A9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/>
                <a:ea typeface="Verdana"/>
              </a:rPr>
              <a:t>2</a:t>
            </a:r>
            <a:r>
              <a:rPr lang="cs-CZ" sz="2400" b="0" u="sng" strike="noStrike" spc="-114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Num" idx="41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CA6457-3AF5-42A0-8ABB-F3489FEBAB0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65" name="Obdélník 2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66" name="Obdélník 565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https://www.szscb.cz/wp-content/uploads/2016/10/vy_32_inovace_it3-ma-12.pdf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67" name="Obrázek 566"/>
          <p:cNvPicPr/>
          <p:nvPr/>
        </p:nvPicPr>
        <p:blipFill>
          <a:blip r:embed="rId2"/>
          <a:stretch/>
        </p:blipFill>
        <p:spPr>
          <a:xfrm>
            <a:off x="1777320" y="2215440"/>
            <a:ext cx="7099560" cy="114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Num" idx="42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24AD288-5E84-4734-8889-409F167A2B4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70" name="Obdélník 3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71" name="Obdélník 570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72" name="Obrázek 571"/>
          <p:cNvPicPr/>
          <p:nvPr/>
        </p:nvPicPr>
        <p:blipFill>
          <a:blip r:embed="rId2"/>
          <a:stretch/>
        </p:blipFill>
        <p:spPr>
          <a:xfrm>
            <a:off x="1326960" y="2209320"/>
            <a:ext cx="7671240" cy="354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Num" idx="4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DA2B6C-3F29-43F2-B8BF-E17CCB5B6BB1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75" name="Obdélník 3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76" name="Obdélník 575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77" name="Obrázek 576"/>
          <p:cNvPicPr/>
          <p:nvPr/>
        </p:nvPicPr>
        <p:blipFill>
          <a:blip r:embed="rId2"/>
          <a:stretch/>
        </p:blipFill>
        <p:spPr>
          <a:xfrm>
            <a:off x="2306160" y="2029680"/>
            <a:ext cx="7412040" cy="2108520"/>
          </a:xfrm>
          <a:prstGeom prst="rect">
            <a:avLst/>
          </a:prstGeom>
          <a:ln w="0">
            <a:noFill/>
          </a:ln>
        </p:spPr>
      </p:pic>
      <p:pic>
        <p:nvPicPr>
          <p:cNvPr id="578" name="Obrázek 577"/>
          <p:cNvPicPr/>
          <p:nvPr/>
        </p:nvPicPr>
        <p:blipFill>
          <a:blip r:embed="rId3"/>
          <a:stretch/>
        </p:blipFill>
        <p:spPr>
          <a:xfrm>
            <a:off x="2371680" y="4320000"/>
            <a:ext cx="7526520" cy="186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Num" idx="4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488B0D-1FF6-4E31-B170-42F314DE082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81" name="Obdélník 4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82" name="Obdélník 581"/>
          <p:cNvSpPr/>
          <p:nvPr/>
        </p:nvSpPr>
        <p:spPr>
          <a:xfrm>
            <a:off x="721800" y="180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Můžeme rozlišit více rovin bezpečnosti: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Úroveň zabezpečení vlastního počítače proti škodlivým programům, krádeže osobních dat nebo zneužívání počítače škodlivým kódem pro šíření spamu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 online prostoru je to problematika zabezpečení dat uložených mimo vlastní PC, sdílení dat, otázka zneužívání emailu, šifrování, …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 oblasti sociálních sítí je to otázka budování nových ochranných etických mechanismů, jak ochránit vlastní účty na sociálních sítích na internetu.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Bezpečnost na internetu: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Phising – podvodná technika s cílem získat citlivá data od uživatelů, může mít formu emailu, nebezpečnější je forma webových stránek, které vypadají jako web banky či PayPal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Spam – nevyžádaná pošta, emaily, které vám dojdou, aniž byste si je vyžádali, 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Num" idx="4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702B051-066F-428E-85F2-90E903AE41E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85" name="Obdélník 3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86" name="Obdélník 585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87" name="Obrázek 586"/>
          <p:cNvPicPr/>
          <p:nvPr/>
        </p:nvPicPr>
        <p:blipFill>
          <a:blip r:embed="rId2"/>
          <a:stretch/>
        </p:blipFill>
        <p:spPr>
          <a:xfrm>
            <a:off x="1512720" y="2467080"/>
            <a:ext cx="7305480" cy="1559880"/>
          </a:xfrm>
          <a:prstGeom prst="rect">
            <a:avLst/>
          </a:prstGeom>
          <a:ln w="0">
            <a:noFill/>
          </a:ln>
        </p:spPr>
      </p:pic>
      <p:sp>
        <p:nvSpPr>
          <p:cNvPr id="588" name="Obdélník 587"/>
          <p:cNvSpPr/>
          <p:nvPr/>
        </p:nvSpPr>
        <p:spPr>
          <a:xfrm>
            <a:off x="1260000" y="209772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Cizí zavinění</a:t>
            </a:r>
            <a:endParaRPr lang="cs-CZ" sz="1400" b="0" strike="noStrike" spc="-1">
              <a:latin typeface="Arial"/>
            </a:endParaRPr>
          </a:p>
        </p:txBody>
      </p:sp>
      <p:pic>
        <p:nvPicPr>
          <p:cNvPr id="589" name="Obrázek 588"/>
          <p:cNvPicPr/>
          <p:nvPr/>
        </p:nvPicPr>
        <p:blipFill>
          <a:blip r:embed="rId3"/>
          <a:stretch/>
        </p:blipFill>
        <p:spPr>
          <a:xfrm>
            <a:off x="1253520" y="3960000"/>
            <a:ext cx="7564680" cy="1155960"/>
          </a:xfrm>
          <a:prstGeom prst="rect">
            <a:avLst/>
          </a:prstGeom>
          <a:ln w="0">
            <a:noFill/>
          </a:ln>
        </p:spPr>
      </p:pic>
      <p:pic>
        <p:nvPicPr>
          <p:cNvPr id="590" name="Obrázek 589"/>
          <p:cNvPicPr/>
          <p:nvPr/>
        </p:nvPicPr>
        <p:blipFill>
          <a:blip r:embed="rId4"/>
          <a:stretch/>
        </p:blipFill>
        <p:spPr>
          <a:xfrm>
            <a:off x="1260000" y="5117760"/>
            <a:ext cx="3891600" cy="107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Num" idx="46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D1A147-D5B3-44B8-BA35-C2B2EB34657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93" name="Obdélník 3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594" name="Obdélník 593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595" name="Obrázek 594"/>
          <p:cNvPicPr/>
          <p:nvPr/>
        </p:nvPicPr>
        <p:blipFill>
          <a:blip r:embed="rId2"/>
          <a:stretch/>
        </p:blipFill>
        <p:spPr>
          <a:xfrm>
            <a:off x="1673640" y="2210760"/>
            <a:ext cx="6604560" cy="1567440"/>
          </a:xfrm>
          <a:prstGeom prst="rect">
            <a:avLst/>
          </a:prstGeom>
          <a:ln w="0">
            <a:noFill/>
          </a:ln>
        </p:spPr>
      </p:pic>
      <p:pic>
        <p:nvPicPr>
          <p:cNvPr id="596" name="Obrázek 595"/>
          <p:cNvPicPr/>
          <p:nvPr/>
        </p:nvPicPr>
        <p:blipFill>
          <a:blip r:embed="rId3"/>
          <a:stretch/>
        </p:blipFill>
        <p:spPr>
          <a:xfrm>
            <a:off x="1673640" y="4113360"/>
            <a:ext cx="7457760" cy="218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Num" idx="47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DEBD8D-ABD8-47C3-B80E-BAC7BDDB7D1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599" name="Obdélník 38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00" name="Obdélník 599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601" name="Obrázek 600"/>
          <p:cNvPicPr/>
          <p:nvPr/>
        </p:nvPicPr>
        <p:blipFill>
          <a:blip r:embed="rId2"/>
          <a:stretch/>
        </p:blipFill>
        <p:spPr>
          <a:xfrm>
            <a:off x="1980000" y="2138040"/>
            <a:ext cx="7640640" cy="380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Num" idx="48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D021BA7-1933-4CDE-9032-7D093E43D4C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title"/>
          </p:nvPr>
        </p:nvSpPr>
        <p:spPr>
          <a:xfrm>
            <a:off x="805320" y="1260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 zabezpečení dat před zneužitím a zničením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04" name="Obdélník 3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05" name="Obdélník 604"/>
          <p:cNvSpPr/>
          <p:nvPr/>
        </p:nvSpPr>
        <p:spPr>
          <a:xfrm>
            <a:off x="721440" y="1980000"/>
            <a:ext cx="10976400" cy="18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606" name="Obrázek 605"/>
          <p:cNvPicPr/>
          <p:nvPr/>
        </p:nvPicPr>
        <p:blipFill>
          <a:blip r:embed="rId2"/>
          <a:stretch/>
        </p:blipFill>
        <p:spPr>
          <a:xfrm>
            <a:off x="2160000" y="1933560"/>
            <a:ext cx="6118200" cy="1532880"/>
          </a:xfrm>
          <a:prstGeom prst="rect">
            <a:avLst/>
          </a:prstGeom>
          <a:ln w="0">
            <a:noFill/>
          </a:ln>
        </p:spPr>
      </p:pic>
      <p:pic>
        <p:nvPicPr>
          <p:cNvPr id="607" name="Obrázek 606"/>
          <p:cNvPicPr/>
          <p:nvPr/>
        </p:nvPicPr>
        <p:blipFill>
          <a:blip r:embed="rId3"/>
          <a:stretch/>
        </p:blipFill>
        <p:spPr>
          <a:xfrm>
            <a:off x="2160000" y="3468240"/>
            <a:ext cx="6118200" cy="272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Num" idx="49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4D39B2-919D-4FE5-8B02-29555EFB3099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title"/>
          </p:nvPr>
        </p:nvSpPr>
        <p:spPr>
          <a:xfrm>
            <a:off x="807840" y="182952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autorských práv, typy licencí (OEM, demoverze, shareware, freeware, GNU, Open Source, Licence Creative Commons)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10" name="Obdélník 4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11" name="Obdélník 610"/>
          <p:cNvSpPr/>
          <p:nvPr/>
        </p:nvSpPr>
        <p:spPr>
          <a:xfrm>
            <a:off x="722160" y="2880000"/>
            <a:ext cx="10976400" cy="4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Autorské právo: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http://www.domovy-mladeze.cz/upload/Autorske_pravo.pdf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Na operační systémy i aplikační software se vztahuje ochrana autorských práv. Rozlepením obálky a zasunutím média do PC se uživatel zavazuje plnit licenční podmínky. Je třeba vyplnit formulář a odeslat registrační kartu.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Získá-li někdo autorský program, aniž by jej řádně zaplatil, jej vlastně ukradl. Řádným zakoupením programu získává uživatel licenci na jeho využívání, na upgrade a na programovou podporu a pomoc v případě potíží. Licence jednouživatelská (single) multilicence (pro větší počet PC).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Licence je nepřenosná, program smí být používán jen na těch PC, pro které byla licence zakoupena. Jestliže uživatel používá vyšší verzi programu, je povinen si zakoupit tzv. Upgrade. I když má zakoupenu vyšší verzi, může používat i nižší, tzv. downgrade.</a:t>
            </a:r>
            <a:endParaRPr lang="cs-CZ" sz="14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Num" idx="50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CB5B1E-3C84-48C5-B9A8-432A2C66E11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39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title"/>
          </p:nvPr>
        </p:nvSpPr>
        <p:spPr>
          <a:xfrm>
            <a:off x="807840" y="182952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Ochrana autorských práv, typy licencí (OEM, demoverze, shareware, freeware, GNU, Open Source, Licence Creative Commons)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14" name="Obdélník 42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15" name="Obdélník 614"/>
          <p:cNvSpPr/>
          <p:nvPr/>
        </p:nvSpPr>
        <p:spPr>
          <a:xfrm>
            <a:off x="722160" y="3189600"/>
            <a:ext cx="10976400" cy="4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Práce na hodině: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Rozdělte se do skupin po 2, vyberte si jednu z uvedených licencí. 15 minut příprava prezentace, poté ukázka třídě.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Typy licencí: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https://slideplayer.cz/slide/12039703/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https://adoc.pub/216-pravo-v-oblasti-poita-licencovani.html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Num" idx="1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6FF7A4-4C28-4255-8148-8E4D5D2E89D8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title"/>
          </p:nvPr>
        </p:nvSpPr>
        <p:spPr>
          <a:xfrm>
            <a:off x="795600" y="1149480"/>
            <a:ext cx="3880440" cy="68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AAD03A"/>
                </a:solidFill>
                <a:latin typeface="Verdana"/>
                <a:ea typeface="Verdana"/>
              </a:rPr>
              <a:t>Přednášející </a:t>
            </a:r>
            <a:r>
              <a:rPr sz="4000"/>
              <a:t/>
            </a:r>
            <a:br>
              <a:rPr sz="4000"/>
            </a:br>
            <a:r>
              <a:rPr lang="cs-CZ" sz="4000" b="1" strike="noStrike" spc="-151">
                <a:solidFill>
                  <a:srgbClr val="AAD03A"/>
                </a:solidFill>
                <a:latin typeface="Verdana"/>
                <a:ea typeface="Verdana"/>
              </a:rPr>
              <a:t>v 6 bodech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03" name="object 9"/>
          <p:cNvSpPr/>
          <p:nvPr/>
        </p:nvSpPr>
        <p:spPr>
          <a:xfrm>
            <a:off x="866880" y="2890080"/>
            <a:ext cx="2009160" cy="73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Vedoucí týmu HR Reporting v Komerční bance</a:t>
            </a:r>
            <a:endParaRPr lang="cs-CZ" sz="1000" b="0" strike="noStrike" spc="-1">
              <a:latin typeface="Arial"/>
            </a:endParaRPr>
          </a:p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Student učitelství pro střední školy na UK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04" name="object 10"/>
          <p:cNvSpPr/>
          <p:nvPr/>
        </p:nvSpPr>
        <p:spPr>
          <a:xfrm>
            <a:off x="3074040" y="2874240"/>
            <a:ext cx="1782000" cy="36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Vystudoval Statisticko-pojistné inženýrství na VŠE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05" name="object 9"/>
          <p:cNvSpPr/>
          <p:nvPr/>
        </p:nvSpPr>
        <p:spPr>
          <a:xfrm>
            <a:off x="6253560" y="2810520"/>
            <a:ext cx="173844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Specialista na MS Excel, VBA, znalosti SQL, databáze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06" name="object 10"/>
          <p:cNvSpPr/>
          <p:nvPr/>
        </p:nvSpPr>
        <p:spPr>
          <a:xfrm>
            <a:off x="8456400" y="2797560"/>
            <a:ext cx="1578600" cy="5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7">
                <a:solidFill>
                  <a:srgbClr val="000000"/>
                </a:solidFill>
                <a:latin typeface="Verdana"/>
                <a:ea typeface="Verdana"/>
              </a:rPr>
              <a:t>Zajímá se o analýzu dat a přístup k datům v různých profesích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07" name="Obdélník 2"/>
          <p:cNvSpPr/>
          <p:nvPr/>
        </p:nvSpPr>
        <p:spPr>
          <a:xfrm>
            <a:off x="827640" y="2366640"/>
            <a:ext cx="3510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3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4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408" name="Obdélník 30"/>
          <p:cNvSpPr/>
          <p:nvPr/>
        </p:nvSpPr>
        <p:spPr>
          <a:xfrm>
            <a:off x="6203520" y="2318400"/>
            <a:ext cx="3581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5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6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409" name="object 11"/>
          <p:cNvSpPr/>
          <p:nvPr/>
        </p:nvSpPr>
        <p:spPr>
          <a:xfrm>
            <a:off x="6253560" y="1054440"/>
            <a:ext cx="15192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strike="noStrike" spc="-1">
                <a:solidFill>
                  <a:srgbClr val="000000"/>
                </a:solidFill>
                <a:latin typeface="Verdana"/>
                <a:ea typeface="Verdana"/>
              </a:rPr>
              <a:t>Jakub Nedvěd 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10" name="object 12"/>
          <p:cNvSpPr/>
          <p:nvPr/>
        </p:nvSpPr>
        <p:spPr>
          <a:xfrm>
            <a:off x="8425800" y="1054440"/>
            <a:ext cx="1609200" cy="1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17000"/>
              </a:lnSpc>
              <a:spcBef>
                <a:spcPts val="99"/>
              </a:spcBef>
              <a:buNone/>
            </a:pPr>
            <a:r>
              <a:rPr lang="cs-CZ" sz="1000" b="0" u="sng" strike="noStrike" spc="-1">
                <a:solidFill>
                  <a:srgbClr val="0000FF"/>
                </a:solidFill>
                <a:uFillTx/>
                <a:latin typeface="Verdana"/>
                <a:ea typeface="Verdana"/>
                <a:hlinkClick r:id="rId2"/>
              </a:rPr>
              <a:t>jakub.nedved@vsem.cz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11" name="object 19"/>
          <p:cNvSpPr/>
          <p:nvPr/>
        </p:nvSpPr>
        <p:spPr>
          <a:xfrm>
            <a:off x="6253560" y="662400"/>
            <a:ext cx="36799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  <a:tabLst>
                <a:tab pos="1571760" algn="l"/>
                <a:tab pos="2152800" algn="l"/>
                <a:tab pos="3317760" algn="l"/>
              </a:tabLst>
            </a:pP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1	</a:t>
            </a:r>
            <a:r>
              <a:rPr lang="cs-CZ" sz="2400" b="0" strike="noStrike" spc="-114">
                <a:solidFill>
                  <a:srgbClr val="AAD03A"/>
                </a:solidFill>
                <a:latin typeface="Verdana"/>
                <a:ea typeface="Verdana"/>
              </a:rPr>
              <a:t>	</a:t>
            </a:r>
            <a:r>
              <a:rPr lang="cs-CZ" sz="2400" b="0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/>
                <a:ea typeface="Verdana"/>
              </a:rPr>
              <a:t>2</a:t>
            </a:r>
            <a:r>
              <a:rPr lang="cs-CZ" sz="2400" b="1" u="sng" strike="noStrike" spc="-114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Calibri Light"/>
                <a:ea typeface="Verdana"/>
              </a:rPr>
              <a:t>	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Num" idx="51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FDA53B-5280-4F0E-B4B7-1464A6258F7A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40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Algoritmizace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18" name="Obdélník 4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19" name="Obdélník 618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Povinné znalosti: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https://coptel.cz/mod/resource/view.php?id=8260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</a:rPr>
              <a:t>https://slideplayer.cz/slide/3154742/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Základy VBA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Operátory - +,-,*,/,And,Not,Or,&gt;,&lt;,=,Is,Like,&amp;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Deklarace konstant - Const ConstPlnoletost As Integer = 18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Deklarace proměnných – Dim, Static, Public, Private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Podmínka - If, Then, ElseIf, Else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Cyklus – Do, Loop, While, For, Next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		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Num" idx="52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D497A2-3680-4A1D-92B2-DBD53AB1DC14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41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Algoritmizace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22" name="Obdélník 44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23" name="Obdélník 622"/>
          <p:cNvSpPr/>
          <p:nvPr/>
        </p:nvSpPr>
        <p:spPr>
          <a:xfrm>
            <a:off x="721440" y="1440000"/>
            <a:ext cx="10976400" cy="44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Úkoly – programování ve VBA: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1) součet dvou hodnot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2) naprogramujte výpočet: součet dvou hodnot, následně vynásobené třetí hodnotou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3) součet pěti hodnot (jde zjednodušit?)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4) porovnání, zda bylo zadané správné heslo (tzn. porovnání vstupního textu s nějakou předem stanovenou hodnotou)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5) zadáme dvě hodnoty. Pokud je první větší, vypiš „První je větší“. Pokud je druhá větší, vypiš „První není větší.“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6) naprogramujte úlohu 4 pomocí funkce IF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7) naprogramujte umocnění dvou hodnot (x na y) pomocí cyklu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		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Num" idx="53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0060E1-C72F-4544-8FE9-650DF6918F1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42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Nápověda, manuál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26" name="Obdélník 4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27" name="Obdélník 626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Pomoc v oblasti IT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Začátky spojujeme se vznikem PC – obsluha musí rozumět stroji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Od 2000 součást každého operačního systému a skoro každého programu (aplikace)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Rozdělení: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Odborná pomoc – IT expert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Forum – interní poradna – amatérský odborník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Softwarová nápověda – výběr z témat odpovídajících dotazu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Volně dostupné materiály – teorie, která pomůže vyřešit konkrétní problém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Kurzy a vyučování – hodina informatiky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		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sldNum" idx="54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20A39B-505A-4F84-B32F-4D7BD14D21FD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43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Nápověda, manuál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30" name="Obdélník 4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31" name="Obdélník 630"/>
          <p:cNvSpPr/>
          <p:nvPr/>
        </p:nvSpPr>
        <p:spPr>
          <a:xfrm>
            <a:off x="721440" y="1440000"/>
            <a:ext cx="10976400" cy="23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Manuál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Technický dokument – základní informace k používání produktu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Písemná část, doprovázené obrázky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Obsah: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Název produktu, doplňkové dokumenty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Základní funkce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Řešení nejčastějších problémů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FAQ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Kontakty na další pomoc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		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Num" idx="55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0B6CE5-B10C-4FAA-888E-97F249172140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44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Opakování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634" name="Obdélník 47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635" name="Obdélník 634"/>
          <p:cNvSpPr/>
          <p:nvPr/>
        </p:nvSpPr>
        <p:spPr>
          <a:xfrm>
            <a:off x="721440" y="1440000"/>
            <a:ext cx="10976400" cy="449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Práce na hodině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			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None/>
              <a:tabLst>
                <a:tab pos="0" algn="l"/>
              </a:tabLst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Num" idx="16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6DA1D6-7C70-4429-A3B2-7AB158717A65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5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6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Vaše zkušenosti s IT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14" name="Obdélník 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15" name="Obdélník 414"/>
          <p:cNvSpPr/>
          <p:nvPr/>
        </p:nvSpPr>
        <p:spPr>
          <a:xfrm>
            <a:off x="1260000" y="2340000"/>
            <a:ext cx="7916040" cy="187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si představuji pod pojmem Informační systémy a technologie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si přináším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Co mě baví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Očekávání od předmětu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Num" idx="17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41980A-AB53-40F8-BC13-3D88C9D8C5B3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6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title"/>
          </p:nvPr>
        </p:nvSpPr>
        <p:spPr>
          <a:xfrm>
            <a:off x="769320" y="1080000"/>
            <a:ext cx="8046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Témata prvního ročníku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18" name="Obdélník 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19" name="Obdélník 418"/>
          <p:cNvSpPr/>
          <p:nvPr/>
        </p:nvSpPr>
        <p:spPr>
          <a:xfrm>
            <a:off x="180000" y="1574280"/>
            <a:ext cx="3956040" cy="49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Práce s počítačem, operační systém, soubory, adresářová struktura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historie a vývoj počítačů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von Neumannovo schéma počítače (princip fungování počítače)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jednotky informace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číselné soustavy (dvojková, desítková, osmičková, šestnáctková)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rozdělení počítačů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hardware (popis jednotlivých komponent)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periférie (tiskárny, …)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operační systémy (teorie operačních systémů, rozdělení operačních systémů, základní komponenty operačních systémů, nastavení) 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data, soubor, adresář, správce souborů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komprese dat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ochrana a zabezpečení dat před zneužitím a zničením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ochrana autorských práv, typy licencí (OEM, demoverze, shareware, freeware, GNU, Open Source, Licence Creative Commons)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algoritmizace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nápověda, manuál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420" name="Obdélník 419"/>
          <p:cNvSpPr/>
          <p:nvPr/>
        </p:nvSpPr>
        <p:spPr>
          <a:xfrm>
            <a:off x="8100000" y="1574280"/>
            <a:ext cx="3956040" cy="470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Počítačová grafika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teorie počítačové grafiky, základní pojmy, principy a rozdělení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grafická kompozice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barvy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běžné grafické formáty souborů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konverze mezi jednotlivými grafickými formáty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používání digitálního fotoaparátu, zásady kompozice obrazu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rastrová grafika (základní úpravy fotografií, výběry, kreslící nástroje, vrstvy, koláže, efekty atd.)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Cambria"/>
                <a:ea typeface="Cambria"/>
              </a:rPr>
              <a:t>vektorová grafika (kreslení základních grafických objektů, výběry objektů, seskupení objektů, pořadí objektů, text, rastrové obrázky, beziérovy křivky, export do pdf atd.)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421" name="Obdélník 420"/>
          <p:cNvSpPr/>
          <p:nvPr/>
        </p:nvSpPr>
        <p:spPr>
          <a:xfrm>
            <a:off x="4140000" y="1574280"/>
            <a:ext cx="3956040" cy="470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Tabulkový procesor</a:t>
            </a:r>
            <a:endParaRPr lang="cs-CZ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popis prostředí a princip tabulkových procesorů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vkládání dat do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jednoduché matematické operace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funkce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relativní a absolutní adresace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formátování buněk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cs-CZ" sz="1400" b="0" strike="noStrike" spc="-1">
                <a:solidFill>
                  <a:srgbClr val="FF0000"/>
                </a:solidFill>
                <a:latin typeface="Cambria"/>
                <a:ea typeface="Cambria"/>
              </a:rPr>
              <a:t>základy grafů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Num" idx="18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8A7858-A780-4BF5-AE6B-066676B6840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7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6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Nároky - prezentace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24" name="Obdélník 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25" name="Obdélník 424"/>
          <p:cNvSpPr/>
          <p:nvPr/>
        </p:nvSpPr>
        <p:spPr>
          <a:xfrm>
            <a:off x="1260000" y="2340000"/>
            <a:ext cx="9311760" cy="31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Minimálně 1 prezentace za pololetí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Známka má stejnou váhu jako písemná práce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Příprava v libovolné aplikaci na tvorbu prezentací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Osobní prezentování před třídou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Délka 15 minut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Prezentace vede k diskusi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Vybrat si téma z předchozí stránky z prvních dvou oblastí (třetí oblast v druhém pololetí)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Možné vlastní téma po konzultaci s profesorem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Num" idx="19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ED46B3-9D8C-4950-9CC4-69FC3AB9EFC6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8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891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Historie a vývoj počítačů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28" name="Obdélník 10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29" name="Obdélník 428"/>
          <p:cNvSpPr/>
          <p:nvPr/>
        </p:nvSpPr>
        <p:spPr>
          <a:xfrm>
            <a:off x="1260000" y="1800000"/>
            <a:ext cx="7916040" cy="44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https://slideplayer.cz/slide/2804866/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http://old.zsnamesti.cz/dum/VY_32_INOVACE_380.pdf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Mikročipy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https://www.youtube.com/watch?v=HpnN2R1BC7k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https://www.youtube.com/watch?v=wYVK1VH-gTE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Mechanické počítače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https://www.youtube.com/watch?v=IgF3OX8nT0w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Soft error</a:t>
            </a:r>
            <a:endParaRPr lang="cs-CZ" sz="18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https://www.youtube.com/watch?v=AaZ_RSt0KP8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Num" idx="20"/>
          </p:nvPr>
        </p:nvSpPr>
        <p:spPr>
          <a:xfrm>
            <a:off x="11074320" y="6480000"/>
            <a:ext cx="764280" cy="2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cs-CZ" sz="800" b="1" strike="noStrike" spc="-1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05981D-9B00-43A1-B2E4-021BE5F4DF32}" type="slidenum">
              <a:rPr lang="cs-CZ" sz="800" b="1" strike="noStrike" spc="-1">
                <a:solidFill>
                  <a:srgbClr val="808080"/>
                </a:solidFill>
                <a:latin typeface="Verdana"/>
                <a:ea typeface="Verdana"/>
              </a:rPr>
              <a:t>9</a:t>
            </a:fld>
            <a:endParaRPr lang="cs-CZ" sz="800" b="0" strike="noStrike" spc="-1"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720" cy="3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b="1" strike="noStrike" spc="-151">
                <a:solidFill>
                  <a:srgbClr val="2388A9"/>
                </a:solidFill>
                <a:latin typeface="Verdana"/>
                <a:ea typeface="Verdana"/>
              </a:rPr>
              <a:t>Von Neumannovo schéma počítače (princip fungování počítače) 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432" name="Obdélník 11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800" b="0" strike="noStrike" spc="-1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lang="cs-CZ" sz="800" b="0" strike="noStrike" spc="-1">
              <a:latin typeface="Arial"/>
            </a:endParaRPr>
          </a:p>
        </p:txBody>
      </p:sp>
      <p:pic>
        <p:nvPicPr>
          <p:cNvPr id="433" name="Obrázek 432"/>
          <p:cNvPicPr/>
          <p:nvPr/>
        </p:nvPicPr>
        <p:blipFill>
          <a:blip r:embed="rId2"/>
          <a:stretch/>
        </p:blipFill>
        <p:spPr>
          <a:xfrm>
            <a:off x="900000" y="2340000"/>
            <a:ext cx="3236040" cy="3737880"/>
          </a:xfrm>
          <a:prstGeom prst="rect">
            <a:avLst/>
          </a:prstGeom>
          <a:ln w="0">
            <a:noFill/>
          </a:ln>
        </p:spPr>
      </p:pic>
      <p:sp>
        <p:nvSpPr>
          <p:cNvPr id="434" name="Obdélník 433"/>
          <p:cNvSpPr/>
          <p:nvPr/>
        </p:nvSpPr>
        <p:spPr>
          <a:xfrm>
            <a:off x="4860000" y="2257920"/>
            <a:ext cx="6476040" cy="13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model samočinného počítače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DejaVu Sans"/>
              </a:rPr>
              <a:t>činnost rozdělena do bloků (5 funkčních jednotek) </a:t>
            </a:r>
            <a:r>
              <a:rPr lang="cs-CZ" sz="1400" b="0" strike="noStrike" spc="-1">
                <a:solidFill>
                  <a:srgbClr val="FF0000"/>
                </a:solidFill>
                <a:latin typeface="Wingdings"/>
                <a:ea typeface="Wingdings"/>
              </a:rPr>
              <a:t>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 efektivní dělba práce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nadčasová platnost </a:t>
            </a: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70360" algn="l"/>
              </a:tabLst>
            </a:pP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Wingdings"/>
              </a:rPr>
              <a:t>zavrhl desítkovou soustavu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435" name="Obdélník 434"/>
          <p:cNvSpPr/>
          <p:nvPr/>
        </p:nvSpPr>
        <p:spPr>
          <a:xfrm>
            <a:off x="4680000" y="3767040"/>
            <a:ext cx="6476040" cy="218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29600" indent="2304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Pět funkčních jednotek: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Řadič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– řídí činnost všech částí počítače.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ALU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(aritmetickologická jednotka) – provádí veškeré výpočty a logické operace.</a:t>
            </a:r>
            <a:endParaRPr lang="cs-CZ" sz="1400" b="0" strike="noStrike" spc="-1">
              <a:latin typeface="Arial"/>
            </a:endParaRPr>
          </a:p>
          <a:p>
            <a:pPr marL="450360" lvl="6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CPU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(procesor) = řadič + ALU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Operační paměť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 – uchovává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zpracovávané programy, data a výsledky výpočtů.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Vstup 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Tahoma"/>
              </a:rPr>
              <a:t>(vstupní zařízení) – je určen pro vstup programů a dat.</a:t>
            </a:r>
            <a:endParaRPr lang="cs-CZ" sz="1400" b="0" strike="noStrike" spc="-1">
              <a:latin typeface="Arial"/>
            </a:endParaRPr>
          </a:p>
          <a:p>
            <a:pPr marL="450360" indent="-179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cs-CZ" sz="1400" b="1" strike="noStrike" spc="-1">
                <a:solidFill>
                  <a:srgbClr val="FF0000"/>
                </a:solidFill>
                <a:latin typeface="Arial"/>
                <a:ea typeface="Arial"/>
              </a:rPr>
              <a:t>Výstup</a:t>
            </a:r>
            <a:r>
              <a:rPr lang="cs-CZ" sz="1400" b="0" strike="noStrike" spc="-1">
                <a:solidFill>
                  <a:srgbClr val="FF0000"/>
                </a:solidFill>
                <a:latin typeface="Arial"/>
                <a:ea typeface="Arial"/>
              </a:rPr>
              <a:t> (výstupní zařízení) – je určen pro výstup výsledků, které program zpracoval.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</TotalTime>
  <Words>2397</Words>
  <Application>Microsoft Office PowerPoint</Application>
  <PresentationFormat>Širokoúhlá obrazovka</PresentationFormat>
  <Paragraphs>554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44</vt:i4>
      </vt:variant>
    </vt:vector>
  </HeadingPairs>
  <TitlesOfParts>
    <vt:vector size="66" baseType="lpstr">
      <vt:lpstr>Microsoft YaHei</vt:lpstr>
      <vt:lpstr>Arial</vt:lpstr>
      <vt:lpstr>Calibri</vt:lpstr>
      <vt:lpstr>Calibri Light</vt:lpstr>
      <vt:lpstr>Cambria</vt:lpstr>
      <vt:lpstr>DejaVu Sans</vt:lpstr>
      <vt:lpstr>Gill Sans MT</vt:lpstr>
      <vt:lpstr>StarSymbol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Předmět  v 10 bodech</vt:lpstr>
      <vt:lpstr>Přednášející  v 6 bodech</vt:lpstr>
      <vt:lpstr>Vaše zkušenosti s IT</vt:lpstr>
      <vt:lpstr>Témata prvního ročníku</vt:lpstr>
      <vt:lpstr>Nároky - prezentace </vt:lpstr>
      <vt:lpstr>Historie a vývoj počítačů </vt:lpstr>
      <vt:lpstr>Von Neumannovo schéma počítače (princip fungování počítače) </vt:lpstr>
      <vt:lpstr>Jednotky informace</vt:lpstr>
      <vt:lpstr>Číselné soustavy (dvojková, desítková, osmičková, šestnáctková) </vt:lpstr>
      <vt:lpstr>Číselné soustavy (dvojková, desítková, osmičková, šestnáctková) </vt:lpstr>
      <vt:lpstr>Číselné soustavy (dvojková, desítková, osmičková, šestnáctková) </vt:lpstr>
      <vt:lpstr>Rozdělení počítačů </vt:lpstr>
      <vt:lpstr>Hardware </vt:lpstr>
      <vt:lpstr>Hardware </vt:lpstr>
      <vt:lpstr>Hardware </vt:lpstr>
      <vt:lpstr>Periférie PC </vt:lpstr>
      <vt:lpstr>Operační systémy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Data, soubor, adresář, správce souborů </vt:lpstr>
      <vt:lpstr>Komprese dat </vt:lpstr>
      <vt:lpstr>Komprese dat </vt:lpstr>
      <vt:lpstr>Komprese dat </vt:lpstr>
      <vt:lpstr>Komprese dat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 zabezpečení dat před zneužitím a zničením </vt:lpstr>
      <vt:lpstr>Ochrana autorských práv, typy licencí (OEM, demoverze, shareware, freeware, GNU, Open Source, Licence Creative Commons) </vt:lpstr>
      <vt:lpstr>Ochrana autorských práv, typy licencí (OEM, demoverze, shareware, freeware, GNU, Open Source, Licence Creative Commons) </vt:lpstr>
      <vt:lpstr>Algoritmizace </vt:lpstr>
      <vt:lpstr>Algoritmizace </vt:lpstr>
      <vt:lpstr>Nápověda, manuál </vt:lpstr>
      <vt:lpstr>Nápověda, manuál </vt:lpstr>
      <vt:lpstr>Opakování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Hasmanová Veronika</dc:creator>
  <dc:description/>
  <cp:lastModifiedBy>Hasmanová Veronika</cp:lastModifiedBy>
  <cp:revision>255</cp:revision>
  <dcterms:created xsi:type="dcterms:W3CDTF">2022-09-24T12:02:55Z</dcterms:created>
  <dcterms:modified xsi:type="dcterms:W3CDTF">2022-12-05T07:12:38Z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2</vt:r8>
  </property>
  <property fmtid="{D5CDD505-2E9C-101B-9397-08002B2CF9AE}" pid="4" name="PresentationFormat">
    <vt:lpwstr>Širokoúhlá obrazovka</vt:lpwstr>
  </property>
  <property fmtid="{D5CDD505-2E9C-101B-9397-08002B2CF9AE}" pid="5" name="Slides">
    <vt:r8>5</vt:r8>
  </property>
</Properties>
</file>