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6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přesun snímku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cs-CZ" sz="2000" spc="-1" strike="noStrike">
                <a:latin typeface="Arial"/>
              </a:rPr>
              <a:t>Klikněte pro úpravu formátu komentářů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cs-CZ" sz="1400" spc="-1" strike="noStrike">
                <a:latin typeface="Times New Roman"/>
              </a:rPr>
              <a:t>&lt;záhlaví&gt;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dt" idx="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cs-CZ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ftr" idx="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cs-CZ" sz="1400" spc="-1" strike="noStrike">
                <a:latin typeface="Times New Roman"/>
              </a:defRPr>
            </a:lvl1pPr>
          </a:lstStyle>
          <a:p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sldNum" idx="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cs-CZ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4D5E16EB-D255-4800-9527-7F8068E42FCC}" type="slidenum">
              <a:rPr b="0" lang="cs-CZ" sz="1400" spc="-1" strike="noStrike"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1360" cy="3081240"/>
          </a:xfrm>
          <a:prstGeom prst="rect">
            <a:avLst/>
          </a:prstGeom>
          <a:ln w="0">
            <a:noFill/>
          </a:ln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1360" cy="359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cs-CZ" sz="2000" spc="-1" strike="noStrike"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66760" cy="45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lnSpc>
                <a:spcPct val="100000"/>
              </a:lnSpc>
              <a:buNone/>
              <a:defRPr b="0" lang="cs-CZ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39ABCB1-4BEB-41B6-84E8-D4D7C8A791C0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D5B3D33-4157-4930-A688-E4FF11BC9722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377F54F-FF4A-4230-ADB7-76C6076B2F6D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FE48CFD-FA5E-46DA-8807-65AF4448865D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AF18927-2AAF-4B77-AF11-55E8D179CE5B}" type="slidenum">
              <a:t>&lt;#&gt;</a:t>
            </a:fld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B68D90-ADA6-463C-BA27-3295EA36D9B3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C30887-7AE8-4511-BF84-8F51EE9215CB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FFA798E-4CF0-4C6B-BA43-C37F6C511E67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9961A8C-383E-4F0A-BC20-29EF9F6C2E6A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A4D7BB-380F-499F-A761-8F5C630470B1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F2E681-DB74-4859-8CC2-CA0D862BB4F9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4EEA2A6-C987-4E46-B3B3-3FB79FAB76BF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62E9FBA-6E58-4F0C-BCC5-ACB6F5DE956F}" type="slidenum">
              <a:t>&lt;#&gt;</a:t>
            </a:fld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72A3FC-9763-4EF0-945C-45C1AF3F04F8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174FA5E-4C98-4D0A-8AE3-61C6DB5B5EFB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E449FE-7CF8-4A84-924A-36F6479269D2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DEA32DD-7DE1-4EBA-BF28-97A05BDD9E42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E050453-65A2-4B59-9A03-599E20DCBC0D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5A38E1-5AB7-4016-A202-808FE8B62625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B04581-79E6-49A9-824C-9E72FECB30A3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3665DD-3AD9-49F6-AA38-9C707041EFF8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32B54EC-34BE-4D6B-AC6B-5FFD01FCBEEA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F3B4183-E7BA-4765-BF08-A19916245B85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2931A01-E4A4-4E34-B758-AE2E4F468629}" type="slidenum">
              <a:t>&lt;#&gt;</a:t>
            </a:fld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4A381F3-19B6-4452-9D69-2924E080222E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CAC356-AC07-46CE-92D4-5B8090DD0E4E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2FAA8C-03C8-4299-8A86-D531772C23B7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D8181F-6F1F-4596-A2C2-50A588D4D644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66756F-96FB-484E-8609-123197B8E4AF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55E1BA8-B327-4C1E-8663-C9617F69D47E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174490-F44E-4F46-BFFF-D1C55527EDD3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4D74174-A134-419E-AC34-9CC55530CFF9}" type="slidenum">
              <a:t>&lt;#&gt;</a:t>
            </a:fld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6F512F8-65FE-420C-BBDE-A28096414F67}" type="slidenum">
              <a:t>&lt;#&gt;</a:t>
            </a:fld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9FCC964-76F5-4EC6-8323-DA5D6A863FBC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04CB775-0A6D-4F97-99A7-2FED37912002}" type="slidenum">
              <a:t>&lt;#&gt;</a:t>
            </a:fld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5C00431F-B50B-4625-AD4C-0C8810A960C1}" type="slidenum">
              <a:t>&lt;#&gt;</a:t>
            </a:fld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6DB1FDF-E93F-4531-9B53-B54235E4861E}" type="slidenum">
              <a:t>&lt;#&gt;</a:t>
            </a:fld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186371B1-8FED-49D4-AA67-5175D6D91479}" type="slidenum">
              <a:t>&lt;#&gt;</a:t>
            </a:fld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E460199C-FD83-4474-BE74-5122AE14C1BA}" type="slidenum">
              <a:t>&lt;#&gt;</a:t>
            </a:fld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0771DF1E-34C9-44B1-8162-D859D74096E3}" type="slidenum">
              <a:t>&lt;#&gt;</a:t>
            </a:fld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D5BD37E5-ADDA-4436-8B3B-6B0936AD2984}" type="slidenum">
              <a:t>&lt;#&gt;</a:t>
            </a:fld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CB7CB69C-75B9-4186-BF3B-D8F7C3F573CB}" type="slidenum">
              <a:t>&lt;#&gt;</a:t>
            </a:fld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AAF3C5D3-A12C-4783-8D51-DFA6802DA20F}" type="slidenum">
              <a:t>&lt;#&gt;</a:t>
            </a:fld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35F4142-2ACA-4ED4-83EE-3FB702074A74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6372E65-D96F-482E-B671-A332A6E0CEE6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5740EBA-6E91-47B5-9FB0-F698B67F364C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5FD9A51-DE04-487D-8119-556CB8A880E1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AEF20F7-EA7F-435D-BC2F-53E8C1B23F1C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cs-CZ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4951BA2-BD7E-40CB-9DDE-728840791DDE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ooter Placeholder 4"/>
          <p:cNvSpPr/>
          <p:nvPr/>
        </p:nvSpPr>
        <p:spPr>
          <a:xfrm>
            <a:off x="6789240" y="6480000"/>
            <a:ext cx="2703600" cy="28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Komunikace a prezentace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	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1. ročník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sldNum" idx="1"/>
          </p:nvPr>
        </p:nvSpPr>
        <p:spPr>
          <a:xfrm>
            <a:off x="11074320" y="6480000"/>
            <a:ext cx="763560" cy="28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1200" spc="-1" strike="noStrike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E67830C-11EC-4BC3-813F-AADC5B323173}" type="slidenum">
              <a:rPr b="1" lang="cs-CZ" sz="1200" spc="-1" strike="noStrike">
                <a:solidFill>
                  <a:srgbClr val="2388a9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6" descr=""/>
          <p:cNvPicPr/>
          <p:nvPr/>
        </p:nvPicPr>
        <p:blipFill>
          <a:blip r:embed="rId2"/>
          <a:stretch/>
        </p:blipFill>
        <p:spPr>
          <a:xfrm>
            <a:off x="358200" y="232560"/>
            <a:ext cx="1460520" cy="598320"/>
          </a:xfrm>
          <a:prstGeom prst="rect">
            <a:avLst/>
          </a:prstGeom>
          <a:ln w="0">
            <a:noFill/>
          </a:ln>
        </p:spPr>
      </p:pic>
      <p:sp>
        <p:nvSpPr>
          <p:cNvPr id="41" name="Footer Placeholder 4"/>
          <p:cNvSpPr/>
          <p:nvPr/>
        </p:nvSpPr>
        <p:spPr>
          <a:xfrm>
            <a:off x="6300000" y="6480000"/>
            <a:ext cx="3192840" cy="28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	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1. ročník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sldNum" idx="2"/>
          </p:nvPr>
        </p:nvSpPr>
        <p:spPr>
          <a:xfrm>
            <a:off x="11074320" y="6480000"/>
            <a:ext cx="763560" cy="28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1200" spc="-1" strike="noStrike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FE4CE9-76D3-490E-A958-16264AFDE9E5}" type="slidenum">
              <a:rPr b="1" lang="cs-CZ" sz="1200" spc="-1" strike="noStrike">
                <a:solidFill>
                  <a:srgbClr val="2388a9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brázek 6" descr=""/>
          <p:cNvPicPr/>
          <p:nvPr/>
        </p:nvPicPr>
        <p:blipFill>
          <a:blip r:embed="rId2"/>
          <a:stretch/>
        </p:blipFill>
        <p:spPr>
          <a:xfrm>
            <a:off x="358200" y="232560"/>
            <a:ext cx="1460520" cy="598320"/>
          </a:xfrm>
          <a:prstGeom prst="rect">
            <a:avLst/>
          </a:prstGeom>
          <a:ln w="0">
            <a:noFill/>
          </a:ln>
        </p:spPr>
      </p:pic>
      <p:sp>
        <p:nvSpPr>
          <p:cNvPr id="82" name="Footer Placeholder 4"/>
          <p:cNvSpPr/>
          <p:nvPr/>
        </p:nvSpPr>
        <p:spPr>
          <a:xfrm>
            <a:off x="6300000" y="6480000"/>
            <a:ext cx="3192840" cy="28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	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1. ročník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sldNum" idx="3"/>
          </p:nvPr>
        </p:nvSpPr>
        <p:spPr>
          <a:xfrm>
            <a:off x="11074320" y="6480000"/>
            <a:ext cx="763560" cy="28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1200" spc="-1" strike="noStrike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7DA0121-43CD-4A93-AEEF-D28CFB2DDB23}" type="slidenum">
              <a:rPr b="1" lang="cs-CZ" sz="1200" spc="-1" strike="noStrike">
                <a:solidFill>
                  <a:srgbClr val="2388a9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ázek 6" descr=""/>
          <p:cNvPicPr/>
          <p:nvPr/>
        </p:nvPicPr>
        <p:blipFill>
          <a:blip r:embed="rId2"/>
          <a:stretch/>
        </p:blipFill>
        <p:spPr>
          <a:xfrm>
            <a:off x="358200" y="232560"/>
            <a:ext cx="1460520" cy="598320"/>
          </a:xfrm>
          <a:prstGeom prst="rect">
            <a:avLst/>
          </a:prstGeom>
          <a:ln w="0">
            <a:noFill/>
          </a:ln>
        </p:spPr>
      </p:pic>
      <p:sp>
        <p:nvSpPr>
          <p:cNvPr id="123" name="Footer Placeholder 4"/>
          <p:cNvSpPr/>
          <p:nvPr/>
        </p:nvSpPr>
        <p:spPr>
          <a:xfrm>
            <a:off x="6300000" y="6480000"/>
            <a:ext cx="3192840" cy="28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Calibri"/>
              </a:rPr>
              <a:t>Informační systémy a technologie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	</a:t>
            </a:r>
            <a:r>
              <a:rPr b="0" lang="pl-PL" sz="1200" spc="-1" strike="noStrike">
                <a:solidFill>
                  <a:srgbClr val="2388a9"/>
                </a:solidFill>
                <a:latin typeface="Calibri"/>
                <a:ea typeface="DejaVu Sans"/>
              </a:rPr>
              <a:t>1. ročník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sldNum" idx="4"/>
          </p:nvPr>
        </p:nvSpPr>
        <p:spPr>
          <a:xfrm>
            <a:off x="11074320" y="6480000"/>
            <a:ext cx="763560" cy="28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1200" spc="-1" strike="noStrike">
                <a:solidFill>
                  <a:srgbClr val="2388a9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1476C82-DC20-4748-8A69-CFB60ED228A7}" type="slidenum">
              <a:rPr b="1" lang="cs-CZ" sz="1200" spc="-1" strike="noStrike">
                <a:solidFill>
                  <a:srgbClr val="2388a9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office.lasakovi.com/excel/zaklady/excel-2010-krok-za-krokem/" TargetMode="External"/><Relationship Id="rId2" Type="http://schemas.openxmlformats.org/officeDocument/2006/relationships/hyperlink" Target="https://chemistry.ujep.cz/userfiles/files/Excel.pdf" TargetMode="External"/><Relationship Id="rId3" Type="http://schemas.openxmlformats.org/officeDocument/2006/relationships/hyperlink" Target="https://slideplayer.cz/slide/3391904/" TargetMode="External"/><Relationship Id="rId4" Type="http://schemas.openxmlformats.org/officeDocument/2006/relationships/hyperlink" Target="https://slideplayer.cz/slide/12037708/" TargetMode="External"/><Relationship Id="rId5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office.lasakovi.com/excel/zaklady/data-v-bunkach-co-lze-vkladat/" TargetMode="External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>
            <a:alpha val="93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Obrázek 1" descr=""/>
          <p:cNvPicPr/>
          <p:nvPr/>
        </p:nvPicPr>
        <p:blipFill>
          <a:blip r:embed="rId1"/>
          <a:srcRect l="0" t="0" r="11813" b="-385"/>
          <a:stretch/>
        </p:blipFill>
        <p:spPr>
          <a:xfrm>
            <a:off x="1460520" y="0"/>
            <a:ext cx="9179280" cy="6852960"/>
          </a:xfrm>
          <a:prstGeom prst="rect">
            <a:avLst/>
          </a:prstGeom>
          <a:ln w="0">
            <a:noFill/>
          </a:ln>
        </p:spPr>
      </p:pic>
      <p:sp>
        <p:nvSpPr>
          <p:cNvPr id="170" name="Obdélník 4"/>
          <p:cNvSpPr/>
          <p:nvPr/>
        </p:nvSpPr>
        <p:spPr>
          <a:xfrm>
            <a:off x="651600" y="6315480"/>
            <a:ext cx="320004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cs-CZ" sz="1200" spc="-1" strike="noStrike">
                <a:solidFill>
                  <a:srgbClr val="ffffff"/>
                </a:solidFill>
                <a:latin typeface="Verdana"/>
                <a:ea typeface="Verdana"/>
              </a:rPr>
              <a:t>Jakub Nedvěd</a:t>
            </a:r>
            <a:endParaRPr b="0" lang="cs-CZ" sz="1200" spc="-1" strike="noStrike">
              <a:latin typeface="Arial"/>
            </a:endParaRPr>
          </a:p>
        </p:txBody>
      </p:sp>
      <p:sp>
        <p:nvSpPr>
          <p:cNvPr id="171" name="Obdélník 5"/>
          <p:cNvSpPr/>
          <p:nvPr/>
        </p:nvSpPr>
        <p:spPr>
          <a:xfrm>
            <a:off x="1460520" y="5220000"/>
            <a:ext cx="9175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cs-CZ" sz="3600" spc="-151" strike="noStrike">
                <a:solidFill>
                  <a:srgbClr val="ffffff"/>
                </a:solidFill>
                <a:latin typeface="Verdana"/>
                <a:ea typeface="Verdana"/>
              </a:rPr>
              <a:t>Informační systémy a technologie</a:t>
            </a:r>
            <a:endParaRPr b="0" lang="cs-CZ" sz="3600" spc="-1" strike="noStrike">
              <a:latin typeface="Arial"/>
            </a:endParaRPr>
          </a:p>
        </p:txBody>
      </p:sp>
      <p:pic>
        <p:nvPicPr>
          <p:cNvPr id="172" name="Obrázek 4" descr=""/>
          <p:cNvPicPr/>
          <p:nvPr/>
        </p:nvPicPr>
        <p:blipFill>
          <a:blip r:embed="rId2"/>
          <a:srcRect l="0" t="15466" r="84758" b="0"/>
          <a:stretch/>
        </p:blipFill>
        <p:spPr>
          <a:xfrm>
            <a:off x="4206960" y="1539720"/>
            <a:ext cx="3390480" cy="3675600"/>
          </a:xfrm>
          <a:prstGeom prst="rect">
            <a:avLst/>
          </a:prstGeom>
          <a:ln w="0">
            <a:noFill/>
          </a:ln>
        </p:spPr>
      </p:pic>
      <p:pic>
        <p:nvPicPr>
          <p:cNvPr id="173" name="Obrázek 5" descr=""/>
          <p:cNvPicPr/>
          <p:nvPr/>
        </p:nvPicPr>
        <p:blipFill>
          <a:blip r:embed="rId3"/>
          <a:stretch/>
        </p:blipFill>
        <p:spPr>
          <a:xfrm>
            <a:off x="359280" y="384120"/>
            <a:ext cx="3379320" cy="73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Num" idx="8"/>
          </p:nvPr>
        </p:nvSpPr>
        <p:spPr>
          <a:xfrm>
            <a:off x="11074320" y="6480000"/>
            <a:ext cx="763560" cy="28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C3543CB-B105-4410-BB44-684834C674DF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title"/>
          </p:nvPr>
        </p:nvSpPr>
        <p:spPr>
          <a:xfrm>
            <a:off x="769320" y="1080000"/>
            <a:ext cx="10930680" cy="32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Témata prvního ročníku – druhá část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76" name="Obdélník 3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177" name=""/>
          <p:cNvSpPr/>
          <p:nvPr/>
        </p:nvSpPr>
        <p:spPr>
          <a:xfrm>
            <a:off x="180000" y="1574280"/>
            <a:ext cx="3955320" cy="493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cs-CZ" sz="1600" spc="-1" strike="noStrike">
                <a:solidFill>
                  <a:srgbClr val="ff0000"/>
                </a:solidFill>
                <a:latin typeface="Arial"/>
                <a:ea typeface="DejaVu Sans"/>
              </a:rPr>
              <a:t>Práce s počítačem, operační systém, soubory, adresářová struktura</a:t>
            </a:r>
            <a:endParaRPr b="0" lang="cs-CZ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cs-CZ" sz="1400" spc="-1" strike="noStrike">
              <a:latin typeface="Arial"/>
            </a:endParaRPr>
          </a:p>
        </p:txBody>
      </p:sp>
      <p:sp>
        <p:nvSpPr>
          <p:cNvPr id="178" name=""/>
          <p:cNvSpPr/>
          <p:nvPr/>
        </p:nvSpPr>
        <p:spPr>
          <a:xfrm>
            <a:off x="8100000" y="1574280"/>
            <a:ext cx="3955320" cy="47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cs-CZ" sz="1600" spc="-1" strike="noStrike">
                <a:solidFill>
                  <a:srgbClr val="ff0000"/>
                </a:solidFill>
                <a:latin typeface="Arial"/>
                <a:ea typeface="DejaVu Sans"/>
              </a:rPr>
              <a:t>Počítačová grafika</a:t>
            </a:r>
            <a:endParaRPr b="0" lang="cs-CZ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teorie počítačové grafiky, základní pojmy, principy a rozdělení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grafická kompozice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barvy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běžné grafické formáty souborů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konverze mezi jednotlivými grafickými formáty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používání digitálního fotoaparátu, zásady kompozice obrazu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rastrová grafika (základní úpravy fotografií, výběry, kreslící nástroje, vrstvy, koláže, efekty atd.)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Cambria"/>
                <a:ea typeface="Cambria"/>
              </a:rPr>
              <a:t>vektorová grafika (kreslení základních grafických objektů, výběry objektů, seskupení objektů, pořadí objektů, text, rastrové obrázky, beziérovy křivky, export do pdf atd.)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4140000" y="1574280"/>
            <a:ext cx="3955320" cy="470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cs-CZ" sz="1600" spc="-1" strike="noStrike">
                <a:solidFill>
                  <a:srgbClr val="ff0000"/>
                </a:solidFill>
                <a:latin typeface="Arial"/>
                <a:ea typeface="DejaVu Sans"/>
              </a:rPr>
              <a:t>Tabulkový procesor</a:t>
            </a:r>
            <a:endParaRPr b="0" lang="cs-CZ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popis prostředí a princip tabulkových procesorů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vkládání dat do buněk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jednoduché matematické operace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funkce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relativní a absolutní adresace buněk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Arial"/>
                <a:ea typeface="DejaVu Sans"/>
              </a:rPr>
              <a:t>formátování buněk</a:t>
            </a:r>
            <a:endParaRPr b="0" lang="cs-CZ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cs-CZ" sz="1400" spc="-1" strike="noStrike">
                <a:solidFill>
                  <a:srgbClr val="ff0000"/>
                </a:solidFill>
                <a:latin typeface="Cambria"/>
                <a:ea typeface="Cambria"/>
              </a:rPr>
              <a:t>základy grafů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ldNum" idx="9"/>
          </p:nvPr>
        </p:nvSpPr>
        <p:spPr>
          <a:xfrm>
            <a:off x="11074320" y="6480000"/>
            <a:ext cx="763560" cy="28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E4F0777-A7E3-4A31-8E0B-89733872D7A1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title"/>
          </p:nvPr>
        </p:nvSpPr>
        <p:spPr>
          <a:xfrm>
            <a:off x="805320" y="1071000"/>
            <a:ext cx="6246000" cy="32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Nároky - prezentace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82" name="Obdélník 9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183" name=""/>
          <p:cNvSpPr/>
          <p:nvPr/>
        </p:nvSpPr>
        <p:spPr>
          <a:xfrm>
            <a:off x="1260000" y="2340000"/>
            <a:ext cx="9311040" cy="31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Minimálně 1 prezentace za pololetí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Známka má stejnou váhu jako písemná práce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Příprava v libovolné aplikaci na tvorbu prezentací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Osobní prezentování před třídou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Délka 15 minut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Prezentace vede k diskusi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Vybrat si téma z předchozí stránky z prvních dvou oblastí (třetí oblast v druhém pololetí)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Možné vlastní téma po konzultaci s profesorem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ldNum" idx="10"/>
          </p:nvPr>
        </p:nvSpPr>
        <p:spPr>
          <a:xfrm>
            <a:off x="11074320" y="6480000"/>
            <a:ext cx="763560" cy="28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D777BBF-312E-4C76-8562-FACB08D4CB8C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title"/>
          </p:nvPr>
        </p:nvSpPr>
        <p:spPr>
          <a:xfrm>
            <a:off x="805320" y="1044000"/>
            <a:ext cx="11250000" cy="32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Tabulkový procesor - Úvod</a:t>
            </a: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 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86" name="Obdélník 16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187" name=""/>
          <p:cNvSpPr/>
          <p:nvPr/>
        </p:nvSpPr>
        <p:spPr>
          <a:xfrm>
            <a:off x="720720" y="1620000"/>
            <a:ext cx="10975680" cy="468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Definice: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	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………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Témata: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188" name=""/>
          <p:cNvSpPr/>
          <p:nvPr/>
        </p:nvSpPr>
        <p:spPr>
          <a:xfrm>
            <a:off x="5760000" y="2471760"/>
            <a:ext cx="6300000" cy="238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ldNum" idx="11"/>
          </p:nvPr>
        </p:nvSpPr>
        <p:spPr>
          <a:xfrm>
            <a:off x="11074320" y="6480000"/>
            <a:ext cx="763560" cy="28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D212EB5-500E-4223-9DFA-57FA564EA523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title"/>
          </p:nvPr>
        </p:nvSpPr>
        <p:spPr>
          <a:xfrm>
            <a:off x="805320" y="1332000"/>
            <a:ext cx="11250000" cy="32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Tabulkový procesor - popis prostředí a princip tabulkových procesorů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91" name="Obdélník 15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192" name=""/>
          <p:cNvSpPr/>
          <p:nvPr/>
        </p:nvSpPr>
        <p:spPr>
          <a:xfrm>
            <a:off x="720720" y="2160000"/>
            <a:ext cx="10975680" cy="41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Prezentace k prohlédnutí: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  <a:hlinkClick r:id="rId1"/>
              </a:rPr>
              <a:t>https://office.lasakovi.com/excel/zaklady/excel-2010-krok-za-krokem/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 - základní struktura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  <a:hlinkClick r:id="rId2"/>
              </a:rPr>
              <a:t>https://chemistry.ujep.cz/userfiles/files/Excel.pdf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 - úvod do prostřední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  <a:hlinkClick r:id="rId3"/>
              </a:rPr>
              <a:t>https://slideplayer.cz/slide/3391904/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 - základy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  <a:hlinkClick r:id="rId4"/>
              </a:rPr>
              <a:t>https://slideplayer.cz/slide/12037708/</a:t>
            </a: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 - moc hezká prezentace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Num" idx="12"/>
          </p:nvPr>
        </p:nvSpPr>
        <p:spPr>
          <a:xfrm>
            <a:off x="11074320" y="6480000"/>
            <a:ext cx="763560" cy="282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1" lang="cs-CZ" sz="800" spc="-1" strike="noStrike">
                <a:solidFill>
                  <a:srgbClr val="808080"/>
                </a:solidFill>
                <a:latin typeface="Verdana"/>
                <a:ea typeface="Verdan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458AEE1-A6D5-4D67-97B2-1B4D3912FF66}" type="slidenum">
              <a:rPr b="1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&lt;číslo&gt;</a:t>
            </a:fld>
            <a:endParaRPr b="0" lang="cs-CZ" sz="800" spc="-1" strike="noStrike">
              <a:latin typeface="Times New Roman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title"/>
          </p:nvPr>
        </p:nvSpPr>
        <p:spPr>
          <a:xfrm>
            <a:off x="805320" y="1332000"/>
            <a:ext cx="11250000" cy="328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  <a:buNone/>
            </a:pPr>
            <a:r>
              <a:rPr b="1" lang="cs-CZ" sz="4000" spc="-151" strike="noStrike">
                <a:solidFill>
                  <a:srgbClr val="2388a9"/>
                </a:solidFill>
                <a:latin typeface="Verdana"/>
                <a:ea typeface="Verdana"/>
              </a:rPr>
              <a:t>Tabulkový procesor - vkládání dat do buněk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195" name="Obdélník 6"/>
          <p:cNvSpPr/>
          <p:nvPr/>
        </p:nvSpPr>
        <p:spPr>
          <a:xfrm>
            <a:off x="514440" y="6372000"/>
            <a:ext cx="22507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r">
              <a:lnSpc>
                <a:spcPct val="100000"/>
              </a:lnSpc>
              <a:buNone/>
            </a:pPr>
            <a:r>
              <a:rPr b="0" lang="cs-CZ" sz="800" spc="-1" strike="noStrike">
                <a:solidFill>
                  <a:srgbClr val="808080"/>
                </a:solidFill>
                <a:latin typeface="Verdana"/>
                <a:ea typeface="Verdana"/>
              </a:rPr>
              <a:t>Vysoká škola ekonomie a managementu</a:t>
            </a:r>
            <a:endParaRPr b="0" lang="cs-CZ" sz="800" spc="-1" strike="noStrike">
              <a:latin typeface="Arial"/>
            </a:endParaRPr>
          </a:p>
        </p:txBody>
      </p:sp>
      <p:sp>
        <p:nvSpPr>
          <p:cNvPr id="196" name=""/>
          <p:cNvSpPr/>
          <p:nvPr/>
        </p:nvSpPr>
        <p:spPr>
          <a:xfrm>
            <a:off x="724320" y="1980000"/>
            <a:ext cx="10975680" cy="414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Sešit v Microsoft Excelu se skládá z jednotlivých listu. List se poté skláda z buněk. Každá buňka má svou jedinečnou adresu. Do každé buňky lze umístit informace (hodnotu, formát, text,...). 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K procvičení: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Vložení textu/hodnoty a úprava textu v buňce (přepsat nebo změnit?)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Kopírování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</a:rPr>
              <a:t>Kombinace dvou buněk do jedné (operátor vs. vzorec)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cs-CZ" sz="1800" spc="-1" strike="noStrike">
                <a:solidFill>
                  <a:srgbClr val="ff0000"/>
                </a:solidFill>
                <a:latin typeface="Arial"/>
                <a:ea typeface="DejaVu Sans"/>
              </a:rPr>
              <a:t>Teorie: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Arial"/>
                <a:ea typeface="DejaVu Sans"/>
                <a:hlinkClick r:id="rId1"/>
              </a:rPr>
              <a:t>https://office.lasakovi.com/excel/zaklady/data-v-bunkach-co-lze-vkladat/</a:t>
            </a:r>
            <a:endParaRPr b="0" lang="cs-CZ" sz="1800" spc="-1" strike="noStrike">
              <a:latin typeface="Arial"/>
            </a:endParaRPr>
          </a:p>
          <a:p>
            <a:pPr marL="216000" indent="-21600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4789</TotalTime>
  <Application>LibreOffice/7.3.4.2$Windows_X86_64 LibreOffice_project/728fec16bd5f605073805c3c9e7c4212a0120dc5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2022-09-24T12:02:55Z</dcterms:created>
  <dc:creator/>
  <dc:description/>
  <dc:language>cs-CZ</dc:language>
  <cp:lastModifiedBy/>
  <dcterms:modified xsi:type="dcterms:W3CDTF">2022-12-17T19:12:47Z</dcterms:modified>
  <cp:revision>259</cp:revision>
  <dc:subject/>
  <dc:title>Prezentace aplikace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r8>1</vt:r8>
  </property>
  <property fmtid="{D5CDD505-2E9C-101B-9397-08002B2CF9AE}" pid="3" name="Notes">
    <vt:r8>2</vt:r8>
  </property>
  <property fmtid="{D5CDD505-2E9C-101B-9397-08002B2CF9AE}" pid="4" name="PresentationFormat">
    <vt:lpwstr>Širokoúhlá obrazovka</vt:lpwstr>
  </property>
  <property fmtid="{D5CDD505-2E9C-101B-9397-08002B2CF9AE}" pid="5" name="Slides">
    <vt:r8>5</vt:r8>
  </property>
</Properties>
</file>