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04F11-86A0-86F4-48A7-2B007E5D1D29}" v="67" dt="2023-03-01T08:51:04.419"/>
    <p1510:client id="{94DE81A4-AB34-B190-1053-09DDB380F40C}" v="312" dt="2023-03-01T10:42:21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B7AED-39A2-4F73-92C8-F037B4597F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CA8797D-CABC-4276-B55F-F5955550153C}">
      <dgm:prSet/>
      <dgm:spPr/>
      <dgm:t>
        <a:bodyPr/>
        <a:lstStyle/>
        <a:p>
          <a:r>
            <a:rPr lang="cs-CZ"/>
            <a:t>CRM poskytuje informace</a:t>
          </a:r>
          <a:endParaRPr lang="en-US"/>
        </a:p>
      </dgm:t>
    </dgm:pt>
    <dgm:pt modelId="{68831289-2828-43DD-988B-628648D27082}" type="parTrans" cxnId="{AB38699E-5F2D-4E3F-A4A9-FCE880AAFDFE}">
      <dgm:prSet/>
      <dgm:spPr/>
      <dgm:t>
        <a:bodyPr/>
        <a:lstStyle/>
        <a:p>
          <a:endParaRPr lang="en-US"/>
        </a:p>
      </dgm:t>
    </dgm:pt>
    <dgm:pt modelId="{9A4493D8-6C35-4FB0-A0CE-313DF624F75F}" type="sibTrans" cxnId="{AB38699E-5F2D-4E3F-A4A9-FCE880AAFDFE}">
      <dgm:prSet/>
      <dgm:spPr/>
      <dgm:t>
        <a:bodyPr/>
        <a:lstStyle/>
        <a:p>
          <a:endParaRPr lang="en-US"/>
        </a:p>
      </dgm:t>
    </dgm:pt>
    <dgm:pt modelId="{C0D4CEEC-C409-4B64-9394-377A3CAE5B57}">
      <dgm:prSet/>
      <dgm:spPr/>
      <dgm:t>
        <a:bodyPr/>
        <a:lstStyle/>
        <a:p>
          <a:r>
            <a:rPr lang="cs-CZ"/>
            <a:t>CRM zjednodušuje evidenci zákaznických dat</a:t>
          </a:r>
          <a:endParaRPr lang="en-US"/>
        </a:p>
      </dgm:t>
    </dgm:pt>
    <dgm:pt modelId="{C2164154-DDE1-4EE2-91C7-4E9829039FD7}" type="parTrans" cxnId="{42D7CF00-B93F-46A6-88FA-8029E02C48EA}">
      <dgm:prSet/>
      <dgm:spPr/>
      <dgm:t>
        <a:bodyPr/>
        <a:lstStyle/>
        <a:p>
          <a:endParaRPr lang="en-US"/>
        </a:p>
      </dgm:t>
    </dgm:pt>
    <dgm:pt modelId="{F6FC5CEF-D18D-4F0A-AE49-A96CB35363D7}" type="sibTrans" cxnId="{42D7CF00-B93F-46A6-88FA-8029E02C48EA}">
      <dgm:prSet/>
      <dgm:spPr/>
      <dgm:t>
        <a:bodyPr/>
        <a:lstStyle/>
        <a:p>
          <a:endParaRPr lang="en-US"/>
        </a:p>
      </dgm:t>
    </dgm:pt>
    <dgm:pt modelId="{2561667D-9A7B-4FDD-AF38-2A2D97780CBA}">
      <dgm:prSet/>
      <dgm:spPr/>
      <dgm:t>
        <a:bodyPr/>
        <a:lstStyle/>
        <a:p>
          <a:r>
            <a:rPr lang="cs-CZ"/>
            <a:t>CRM zefektivňuje práci</a:t>
          </a:r>
          <a:endParaRPr lang="en-US"/>
        </a:p>
      </dgm:t>
    </dgm:pt>
    <dgm:pt modelId="{706CEC0B-2A92-4A26-9E8E-4D9001F41F05}" type="parTrans" cxnId="{603DDC41-C93A-4200-B8FB-1445BE20EA7B}">
      <dgm:prSet/>
      <dgm:spPr/>
      <dgm:t>
        <a:bodyPr/>
        <a:lstStyle/>
        <a:p>
          <a:endParaRPr lang="en-US"/>
        </a:p>
      </dgm:t>
    </dgm:pt>
    <dgm:pt modelId="{7F003F06-6A85-44CF-A459-40816861AD63}" type="sibTrans" cxnId="{603DDC41-C93A-4200-B8FB-1445BE20EA7B}">
      <dgm:prSet/>
      <dgm:spPr/>
      <dgm:t>
        <a:bodyPr/>
        <a:lstStyle/>
        <a:p>
          <a:endParaRPr lang="en-US"/>
        </a:p>
      </dgm:t>
    </dgm:pt>
    <dgm:pt modelId="{40449D29-AE37-41ED-8397-F8C69C118E65}" type="pres">
      <dgm:prSet presAssocID="{149B7AED-39A2-4F73-92C8-F037B4597FD4}" presName="root" presStyleCnt="0">
        <dgm:presLayoutVars>
          <dgm:dir/>
          <dgm:resizeHandles val="exact"/>
        </dgm:presLayoutVars>
      </dgm:prSet>
      <dgm:spPr/>
    </dgm:pt>
    <dgm:pt modelId="{9BBF65CB-9646-48E7-B7F3-2608868EC486}" type="pres">
      <dgm:prSet presAssocID="{3CA8797D-CABC-4276-B55F-F5955550153C}" presName="compNode" presStyleCnt="0"/>
      <dgm:spPr/>
    </dgm:pt>
    <dgm:pt modelId="{A643D557-8F18-4045-9E64-2C2DBA5B1938}" type="pres">
      <dgm:prSet presAssocID="{3CA8797D-CABC-4276-B55F-F5955550153C}" presName="bgRect" presStyleLbl="bgShp" presStyleIdx="0" presStyleCnt="3"/>
      <dgm:spPr/>
    </dgm:pt>
    <dgm:pt modelId="{D9B50C8B-2F28-4C52-B348-CF7D4837C534}" type="pres">
      <dgm:prSet presAssocID="{3CA8797D-CABC-4276-B55F-F5955550153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BE5AE198-56EA-404E-A518-5B7A7344EF39}" type="pres">
      <dgm:prSet presAssocID="{3CA8797D-CABC-4276-B55F-F5955550153C}" presName="spaceRect" presStyleCnt="0"/>
      <dgm:spPr/>
    </dgm:pt>
    <dgm:pt modelId="{B8781D74-E236-46C6-8664-68F94C661963}" type="pres">
      <dgm:prSet presAssocID="{3CA8797D-CABC-4276-B55F-F5955550153C}" presName="parTx" presStyleLbl="revTx" presStyleIdx="0" presStyleCnt="3">
        <dgm:presLayoutVars>
          <dgm:chMax val="0"/>
          <dgm:chPref val="0"/>
        </dgm:presLayoutVars>
      </dgm:prSet>
      <dgm:spPr/>
    </dgm:pt>
    <dgm:pt modelId="{710230C8-260B-405C-8240-681BA3E8A4BE}" type="pres">
      <dgm:prSet presAssocID="{9A4493D8-6C35-4FB0-A0CE-313DF624F75F}" presName="sibTrans" presStyleCnt="0"/>
      <dgm:spPr/>
    </dgm:pt>
    <dgm:pt modelId="{1EB0F472-4B87-4B51-BD8D-534191D7BC60}" type="pres">
      <dgm:prSet presAssocID="{C0D4CEEC-C409-4B64-9394-377A3CAE5B57}" presName="compNode" presStyleCnt="0"/>
      <dgm:spPr/>
    </dgm:pt>
    <dgm:pt modelId="{4793844D-CD2A-49A0-B257-FC130DF2FB01}" type="pres">
      <dgm:prSet presAssocID="{C0D4CEEC-C409-4B64-9394-377A3CAE5B57}" presName="bgRect" presStyleLbl="bgShp" presStyleIdx="1" presStyleCnt="3"/>
      <dgm:spPr/>
    </dgm:pt>
    <dgm:pt modelId="{150D0210-4E95-48EE-B1CA-8E5446B87603}" type="pres">
      <dgm:prSet presAssocID="{C0D4CEEC-C409-4B64-9394-377A3CAE5B5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609E9654-D6A5-4D3E-8039-95E15D39349D}" type="pres">
      <dgm:prSet presAssocID="{C0D4CEEC-C409-4B64-9394-377A3CAE5B57}" presName="spaceRect" presStyleCnt="0"/>
      <dgm:spPr/>
    </dgm:pt>
    <dgm:pt modelId="{D9BF2814-CEA9-4D5E-AC1C-0EC5CA9D8FA2}" type="pres">
      <dgm:prSet presAssocID="{C0D4CEEC-C409-4B64-9394-377A3CAE5B57}" presName="parTx" presStyleLbl="revTx" presStyleIdx="1" presStyleCnt="3">
        <dgm:presLayoutVars>
          <dgm:chMax val="0"/>
          <dgm:chPref val="0"/>
        </dgm:presLayoutVars>
      </dgm:prSet>
      <dgm:spPr/>
    </dgm:pt>
    <dgm:pt modelId="{0FB7EA42-FCDA-47AA-8B03-EE6EED917A0B}" type="pres">
      <dgm:prSet presAssocID="{F6FC5CEF-D18D-4F0A-AE49-A96CB35363D7}" presName="sibTrans" presStyleCnt="0"/>
      <dgm:spPr/>
    </dgm:pt>
    <dgm:pt modelId="{8B74306F-EFDE-4959-A8A6-B925F8C0FEDC}" type="pres">
      <dgm:prSet presAssocID="{2561667D-9A7B-4FDD-AF38-2A2D97780CBA}" presName="compNode" presStyleCnt="0"/>
      <dgm:spPr/>
    </dgm:pt>
    <dgm:pt modelId="{B721F740-134C-4DFE-84E7-EFB403321276}" type="pres">
      <dgm:prSet presAssocID="{2561667D-9A7B-4FDD-AF38-2A2D97780CBA}" presName="bgRect" presStyleLbl="bgShp" presStyleIdx="2" presStyleCnt="3"/>
      <dgm:spPr/>
    </dgm:pt>
    <dgm:pt modelId="{3050E2AB-17B5-4813-A003-6E354F0D0B84}" type="pres">
      <dgm:prSet presAssocID="{2561667D-9A7B-4FDD-AF38-2A2D97780CB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BB1C967E-2712-492E-845D-D813C69B9789}" type="pres">
      <dgm:prSet presAssocID="{2561667D-9A7B-4FDD-AF38-2A2D97780CBA}" presName="spaceRect" presStyleCnt="0"/>
      <dgm:spPr/>
    </dgm:pt>
    <dgm:pt modelId="{0A9B3CBC-DA3C-474A-8796-A6E8EF712F81}" type="pres">
      <dgm:prSet presAssocID="{2561667D-9A7B-4FDD-AF38-2A2D97780CB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2D7CF00-B93F-46A6-88FA-8029E02C48EA}" srcId="{149B7AED-39A2-4F73-92C8-F037B4597FD4}" destId="{C0D4CEEC-C409-4B64-9394-377A3CAE5B57}" srcOrd="1" destOrd="0" parTransId="{C2164154-DDE1-4EE2-91C7-4E9829039FD7}" sibTransId="{F6FC5CEF-D18D-4F0A-AE49-A96CB35363D7}"/>
    <dgm:cxn modelId="{2B3C7202-2D8D-4DA6-A946-6C5DD4474931}" type="presOf" srcId="{3CA8797D-CABC-4276-B55F-F5955550153C}" destId="{B8781D74-E236-46C6-8664-68F94C661963}" srcOrd="0" destOrd="0" presId="urn:microsoft.com/office/officeart/2018/2/layout/IconVerticalSolidList"/>
    <dgm:cxn modelId="{AA115109-5733-454E-82E1-F7C2C5632ECE}" type="presOf" srcId="{2561667D-9A7B-4FDD-AF38-2A2D97780CBA}" destId="{0A9B3CBC-DA3C-474A-8796-A6E8EF712F81}" srcOrd="0" destOrd="0" presId="urn:microsoft.com/office/officeart/2018/2/layout/IconVerticalSolidList"/>
    <dgm:cxn modelId="{603DDC41-C93A-4200-B8FB-1445BE20EA7B}" srcId="{149B7AED-39A2-4F73-92C8-F037B4597FD4}" destId="{2561667D-9A7B-4FDD-AF38-2A2D97780CBA}" srcOrd="2" destOrd="0" parTransId="{706CEC0B-2A92-4A26-9E8E-4D9001F41F05}" sibTransId="{7F003F06-6A85-44CF-A459-40816861AD63}"/>
    <dgm:cxn modelId="{2F5ADB53-9CEA-46FA-919B-672B599CCE5D}" type="presOf" srcId="{149B7AED-39A2-4F73-92C8-F037B4597FD4}" destId="{40449D29-AE37-41ED-8397-F8C69C118E65}" srcOrd="0" destOrd="0" presId="urn:microsoft.com/office/officeart/2018/2/layout/IconVerticalSolidList"/>
    <dgm:cxn modelId="{C56DF375-6909-48BF-ABC8-DBD668999313}" type="presOf" srcId="{C0D4CEEC-C409-4B64-9394-377A3CAE5B57}" destId="{D9BF2814-CEA9-4D5E-AC1C-0EC5CA9D8FA2}" srcOrd="0" destOrd="0" presId="urn:microsoft.com/office/officeart/2018/2/layout/IconVerticalSolidList"/>
    <dgm:cxn modelId="{AB38699E-5F2D-4E3F-A4A9-FCE880AAFDFE}" srcId="{149B7AED-39A2-4F73-92C8-F037B4597FD4}" destId="{3CA8797D-CABC-4276-B55F-F5955550153C}" srcOrd="0" destOrd="0" parTransId="{68831289-2828-43DD-988B-628648D27082}" sibTransId="{9A4493D8-6C35-4FB0-A0CE-313DF624F75F}"/>
    <dgm:cxn modelId="{F5B099C1-ED40-4863-9904-C928ECCA10F9}" type="presParOf" srcId="{40449D29-AE37-41ED-8397-F8C69C118E65}" destId="{9BBF65CB-9646-48E7-B7F3-2608868EC486}" srcOrd="0" destOrd="0" presId="urn:microsoft.com/office/officeart/2018/2/layout/IconVerticalSolidList"/>
    <dgm:cxn modelId="{908053A8-6D92-414E-A07A-A8C3C1A5328B}" type="presParOf" srcId="{9BBF65CB-9646-48E7-B7F3-2608868EC486}" destId="{A643D557-8F18-4045-9E64-2C2DBA5B1938}" srcOrd="0" destOrd="0" presId="urn:microsoft.com/office/officeart/2018/2/layout/IconVerticalSolidList"/>
    <dgm:cxn modelId="{39571D5F-91F3-4D70-9F47-DB09D504C4BE}" type="presParOf" srcId="{9BBF65CB-9646-48E7-B7F3-2608868EC486}" destId="{D9B50C8B-2F28-4C52-B348-CF7D4837C534}" srcOrd="1" destOrd="0" presId="urn:microsoft.com/office/officeart/2018/2/layout/IconVerticalSolidList"/>
    <dgm:cxn modelId="{124A151E-59F2-4D82-97E1-226A5A57DBCD}" type="presParOf" srcId="{9BBF65CB-9646-48E7-B7F3-2608868EC486}" destId="{BE5AE198-56EA-404E-A518-5B7A7344EF39}" srcOrd="2" destOrd="0" presId="urn:microsoft.com/office/officeart/2018/2/layout/IconVerticalSolidList"/>
    <dgm:cxn modelId="{13C816B4-74CE-412F-AB1B-011E66E67A26}" type="presParOf" srcId="{9BBF65CB-9646-48E7-B7F3-2608868EC486}" destId="{B8781D74-E236-46C6-8664-68F94C661963}" srcOrd="3" destOrd="0" presId="urn:microsoft.com/office/officeart/2018/2/layout/IconVerticalSolidList"/>
    <dgm:cxn modelId="{AC48A139-1C2E-4C75-B937-864086C7FC26}" type="presParOf" srcId="{40449D29-AE37-41ED-8397-F8C69C118E65}" destId="{710230C8-260B-405C-8240-681BA3E8A4BE}" srcOrd="1" destOrd="0" presId="urn:microsoft.com/office/officeart/2018/2/layout/IconVerticalSolidList"/>
    <dgm:cxn modelId="{B76CB55B-0394-48A5-B5AC-25980CDDB7E5}" type="presParOf" srcId="{40449D29-AE37-41ED-8397-F8C69C118E65}" destId="{1EB0F472-4B87-4B51-BD8D-534191D7BC60}" srcOrd="2" destOrd="0" presId="urn:microsoft.com/office/officeart/2018/2/layout/IconVerticalSolidList"/>
    <dgm:cxn modelId="{3E80E624-D19E-472E-824B-A6ED082E7BE7}" type="presParOf" srcId="{1EB0F472-4B87-4B51-BD8D-534191D7BC60}" destId="{4793844D-CD2A-49A0-B257-FC130DF2FB01}" srcOrd="0" destOrd="0" presId="urn:microsoft.com/office/officeart/2018/2/layout/IconVerticalSolidList"/>
    <dgm:cxn modelId="{E903D871-9ECA-44D1-8AE5-9C5C2A7ECD27}" type="presParOf" srcId="{1EB0F472-4B87-4B51-BD8D-534191D7BC60}" destId="{150D0210-4E95-48EE-B1CA-8E5446B87603}" srcOrd="1" destOrd="0" presId="urn:microsoft.com/office/officeart/2018/2/layout/IconVerticalSolidList"/>
    <dgm:cxn modelId="{060AB6E1-4B01-4732-BF4A-DB8B6D114619}" type="presParOf" srcId="{1EB0F472-4B87-4B51-BD8D-534191D7BC60}" destId="{609E9654-D6A5-4D3E-8039-95E15D39349D}" srcOrd="2" destOrd="0" presId="urn:microsoft.com/office/officeart/2018/2/layout/IconVerticalSolidList"/>
    <dgm:cxn modelId="{985AF0A1-7A6C-4C24-89FF-F0B42AD52E2F}" type="presParOf" srcId="{1EB0F472-4B87-4B51-BD8D-534191D7BC60}" destId="{D9BF2814-CEA9-4D5E-AC1C-0EC5CA9D8FA2}" srcOrd="3" destOrd="0" presId="urn:microsoft.com/office/officeart/2018/2/layout/IconVerticalSolidList"/>
    <dgm:cxn modelId="{B8F1928C-20D3-441A-B109-94DE357911AB}" type="presParOf" srcId="{40449D29-AE37-41ED-8397-F8C69C118E65}" destId="{0FB7EA42-FCDA-47AA-8B03-EE6EED917A0B}" srcOrd="3" destOrd="0" presId="urn:microsoft.com/office/officeart/2018/2/layout/IconVerticalSolidList"/>
    <dgm:cxn modelId="{03931A62-692F-408B-8000-D92EECD8DED6}" type="presParOf" srcId="{40449D29-AE37-41ED-8397-F8C69C118E65}" destId="{8B74306F-EFDE-4959-A8A6-B925F8C0FEDC}" srcOrd="4" destOrd="0" presId="urn:microsoft.com/office/officeart/2018/2/layout/IconVerticalSolidList"/>
    <dgm:cxn modelId="{046105CA-EFFC-4146-ABE2-21E9FC08DC76}" type="presParOf" srcId="{8B74306F-EFDE-4959-A8A6-B925F8C0FEDC}" destId="{B721F740-134C-4DFE-84E7-EFB403321276}" srcOrd="0" destOrd="0" presId="urn:microsoft.com/office/officeart/2018/2/layout/IconVerticalSolidList"/>
    <dgm:cxn modelId="{66807F3F-629E-430F-BE70-8B2CD6C81EB9}" type="presParOf" srcId="{8B74306F-EFDE-4959-A8A6-B925F8C0FEDC}" destId="{3050E2AB-17B5-4813-A003-6E354F0D0B84}" srcOrd="1" destOrd="0" presId="urn:microsoft.com/office/officeart/2018/2/layout/IconVerticalSolidList"/>
    <dgm:cxn modelId="{BA4B5F42-30CA-4788-BE76-72E6AE213823}" type="presParOf" srcId="{8B74306F-EFDE-4959-A8A6-B925F8C0FEDC}" destId="{BB1C967E-2712-492E-845D-D813C69B9789}" srcOrd="2" destOrd="0" presId="urn:microsoft.com/office/officeart/2018/2/layout/IconVerticalSolidList"/>
    <dgm:cxn modelId="{B3DA74D4-0F66-4595-8BED-2AF3D5FA11D0}" type="presParOf" srcId="{8B74306F-EFDE-4959-A8A6-B925F8C0FEDC}" destId="{0A9B3CBC-DA3C-474A-8796-A6E8EF712F8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3D557-8F18-4045-9E64-2C2DBA5B193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50C8B-2F28-4C52-B348-CF7D4837C53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81D74-E236-46C6-8664-68F94C661963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CRM poskytuje informace</a:t>
          </a:r>
          <a:endParaRPr lang="en-US" sz="2500" kern="1200"/>
        </a:p>
      </dsp:txBody>
      <dsp:txXfrm>
        <a:off x="1941716" y="718"/>
        <a:ext cx="4571887" cy="1681139"/>
      </dsp:txXfrm>
    </dsp:sp>
    <dsp:sp modelId="{4793844D-CD2A-49A0-B257-FC130DF2FB01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D0210-4E95-48EE-B1CA-8E5446B8760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F2814-CEA9-4D5E-AC1C-0EC5CA9D8FA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CRM zjednodušuje evidenci zákaznických dat</a:t>
          </a:r>
          <a:endParaRPr lang="en-US" sz="2500" kern="1200"/>
        </a:p>
      </dsp:txBody>
      <dsp:txXfrm>
        <a:off x="1941716" y="2102143"/>
        <a:ext cx="4571887" cy="1681139"/>
      </dsp:txXfrm>
    </dsp:sp>
    <dsp:sp modelId="{B721F740-134C-4DFE-84E7-EFB403321276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0E2AB-17B5-4813-A003-6E354F0D0B84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B3CBC-DA3C-474A-8796-A6E8EF712F8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CRM zefektivňuje práci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0AF40-5266-3816-D143-93A8A0547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9671" r="-2" b="-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cs typeface="Calibri Light"/>
              </a:rPr>
              <a:t>Czech Online Expo</a:t>
            </a:r>
            <a:br>
              <a:rPr lang="cs-CZ" dirty="0">
                <a:solidFill>
                  <a:srgbClr val="FFFFFF"/>
                </a:solidFill>
                <a:cs typeface="Calibri Light"/>
              </a:rPr>
            </a:br>
            <a:r>
              <a:rPr lang="cs-CZ" sz="4000" dirty="0">
                <a:solidFill>
                  <a:srgbClr val="FFFFFF"/>
                </a:solidFill>
                <a:cs typeface="Calibri Light"/>
              </a:rPr>
              <a:t>CRM </a:t>
            </a:r>
            <a:br>
              <a:rPr lang="cs-CZ" dirty="0">
                <a:solidFill>
                  <a:srgbClr val="FFFFFF"/>
                </a:solidFill>
                <a:cs typeface="Calibri Light"/>
              </a:rPr>
            </a:br>
            <a:r>
              <a:rPr lang="cs-CZ" sz="2000" dirty="0">
                <a:solidFill>
                  <a:srgbClr val="FFFFFF"/>
                </a:solidFill>
                <a:cs typeface="Calibri Light"/>
              </a:rPr>
              <a:t>Sandra Fanta</a:t>
            </a:r>
            <a:endParaRPr lang="cs-CZ" sz="2000" dirty="0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5B99C-47EA-EB36-AC1C-21746F10C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dirty="0">
                <a:cs typeface="Calibri Light"/>
              </a:rPr>
              <a:t>CRM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A946E-E5AA-1F46-4493-36877D6EE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>
                <a:cs typeface="Calibri"/>
              </a:rPr>
              <a:t>Přednášející - Štěpán Musil</a:t>
            </a:r>
          </a:p>
          <a:p>
            <a:r>
              <a:rPr lang="cs-CZ" sz="2000" dirty="0">
                <a:cs typeface="Calibri"/>
              </a:rPr>
              <a:t>Ředitel </a:t>
            </a:r>
            <a:r>
              <a:rPr lang="cs-CZ" sz="2000" dirty="0" err="1">
                <a:cs typeface="Calibri"/>
              </a:rPr>
              <a:t>Anabix</a:t>
            </a:r>
            <a:r>
              <a:rPr lang="cs-CZ" sz="2000" dirty="0">
                <a:cs typeface="Calibri"/>
              </a:rPr>
              <a:t> CRM</a:t>
            </a:r>
          </a:p>
          <a:p>
            <a:r>
              <a:rPr lang="cs-CZ" sz="2000" dirty="0" err="1">
                <a:cs typeface="Calibri"/>
              </a:rPr>
              <a:t>Pomáha</a:t>
            </a:r>
            <a:r>
              <a:rPr lang="cs-CZ" sz="2000" dirty="0">
                <a:cs typeface="Calibri"/>
              </a:rPr>
              <a:t> firmám a podnikatelům s tvorbou marketingové a prodejní strategie s využitím segmentace zákazníků a komunikačních map</a:t>
            </a:r>
          </a:p>
        </p:txBody>
      </p:sp>
      <p:pic>
        <p:nvPicPr>
          <p:cNvPr id="4" name="Obrázek 4" descr="Obsah obrázku osoba, muž, zeď, košile&#10;&#10;Popis se vygeneroval automaticky.">
            <a:extLst>
              <a:ext uri="{FF2B5EF4-FFF2-40B4-BE49-F238E27FC236}">
                <a16:creationId xmlns:a16="http://schemas.microsoft.com/office/drawing/2014/main" id="{92F6FAB2-2C72-766D-6854-47F9B98B5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53" r="1145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A74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3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800C25-9880-9568-9DE5-B28BF2311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>
                <a:cs typeface="Calibri Light"/>
              </a:rPr>
              <a:t>CRM</a:t>
            </a:r>
            <a:endParaRPr lang="cs-CZ" sz="3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EBFA2-A8DF-AA57-E054-04189D84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b="1" dirty="0" err="1">
                <a:ea typeface="+mn-lt"/>
                <a:cs typeface="+mn-lt"/>
              </a:rPr>
              <a:t>Customer</a:t>
            </a:r>
            <a:r>
              <a:rPr lang="cs-CZ" sz="2000" b="1" dirty="0">
                <a:ea typeface="+mn-lt"/>
                <a:cs typeface="+mn-lt"/>
              </a:rPr>
              <a:t> </a:t>
            </a:r>
            <a:r>
              <a:rPr lang="cs-CZ" sz="2000" b="1" dirty="0" err="1">
                <a:ea typeface="+mn-lt"/>
                <a:cs typeface="+mn-lt"/>
              </a:rPr>
              <a:t>Relationship</a:t>
            </a:r>
            <a:r>
              <a:rPr lang="cs-CZ" sz="2000" b="1" dirty="0">
                <a:ea typeface="+mn-lt"/>
                <a:cs typeface="+mn-lt"/>
              </a:rPr>
              <a:t> Management</a:t>
            </a:r>
            <a:r>
              <a:rPr lang="cs-CZ" sz="2000" dirty="0">
                <a:ea typeface="+mn-lt"/>
                <a:cs typeface="+mn-lt"/>
              </a:rPr>
              <a:t> (řízení vztahů se zákazníky)</a:t>
            </a:r>
          </a:p>
          <a:p>
            <a:r>
              <a:rPr lang="cs-CZ" sz="2000" dirty="0">
                <a:cs typeface="Calibri" panose="020F0502020204030204"/>
              </a:rPr>
              <a:t> Shromažďuje</a:t>
            </a:r>
            <a:r>
              <a:rPr lang="cs-CZ" sz="2000" dirty="0">
                <a:ea typeface="+mn-lt"/>
                <a:cs typeface="+mn-lt"/>
              </a:rPr>
              <a:t> veškeré údaje o zákaznících </a:t>
            </a:r>
          </a:p>
          <a:p>
            <a:r>
              <a:rPr lang="cs-CZ" sz="2000" dirty="0">
                <a:ea typeface="+mn-lt"/>
                <a:cs typeface="+mn-lt"/>
              </a:rPr>
              <a:t> K osobě nebo firmě můžete nahrát i dokumenty, poznámky a úkoly ze schůzek, nabídky, objednávky, prezentace či faktury</a:t>
            </a:r>
            <a:endParaRPr lang="cs-CZ" sz="2000" dirty="0">
              <a:cs typeface="Calibri" panose="020F0502020204030204"/>
            </a:endParaRPr>
          </a:p>
          <a:p>
            <a:endParaRPr lang="cs-CZ" sz="2000">
              <a:cs typeface="Calibri" panose="020F0502020204030204"/>
            </a:endParaRPr>
          </a:p>
          <a:p>
            <a:endParaRPr lang="cs-CZ" sz="2000">
              <a:cs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4">
            <a:extLst>
              <a:ext uri="{FF2B5EF4-FFF2-40B4-BE49-F238E27FC236}">
                <a16:creationId xmlns:a16="http://schemas.microsoft.com/office/drawing/2014/main" id="{5A6A919B-70E6-A185-7801-9DBBF7E6A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60" y="2334042"/>
            <a:ext cx="6813928" cy="346105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717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F89B46-78B9-CACC-677C-8EFCF4F4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 fontScale="90000"/>
          </a:bodyPr>
          <a:lstStyle/>
          <a:p>
            <a:endParaRPr lang="cs-CZ" sz="3600"/>
          </a:p>
          <a:p>
            <a:r>
              <a:rPr lang="cs-CZ" dirty="0">
                <a:ea typeface="+mj-lt"/>
                <a:cs typeface="+mj-lt"/>
              </a:rPr>
              <a:t>CRM strategie ovlivňuje to, jak: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D81C2-820B-2EC5-2C23-EB656F61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2000"/>
          </a:p>
          <a:p>
            <a:r>
              <a:rPr lang="cs-CZ" dirty="0">
                <a:ea typeface="+mn-lt"/>
                <a:cs typeface="+mn-lt"/>
              </a:rPr>
              <a:t>značka na potenciálního zákazníka působí,</a:t>
            </a:r>
            <a:endParaRPr lang="cs-CZ" dirty="0"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obchodníci potenciálního zákazníka oslovují,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se o zákazníka firma stará po první koupi,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si během dalších nákupů firma udržuje zákazníkovu loajalitu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se dokáže firma se zákazníkem rozloučit.</a:t>
            </a:r>
            <a:endParaRPr lang="cs-CZ" dirty="0"/>
          </a:p>
          <a:p>
            <a:endParaRPr lang="cs-CZ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0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6FD5A9-9799-B78A-43EE-23321B70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Výhody CRM</a:t>
            </a: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28A7C0C-188D-4163-C9EF-0647D0EC4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3863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11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8866D-D5A9-A00F-80A2-2658A2D4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Děkuji za pozornost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F057BF-AD06-2405-0B6B-E1DC872261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09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Czech Online Expo CRM  Sandra Fanta</vt:lpstr>
      <vt:lpstr>CRM</vt:lpstr>
      <vt:lpstr>CRM</vt:lpstr>
      <vt:lpstr> CRM strategie ovlivňuje to, jak:</vt:lpstr>
      <vt:lpstr>Výhody CRM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129</cp:revision>
  <dcterms:created xsi:type="dcterms:W3CDTF">2023-02-28T21:19:27Z</dcterms:created>
  <dcterms:modified xsi:type="dcterms:W3CDTF">2023-03-01T11:02:20Z</dcterms:modified>
</cp:coreProperties>
</file>