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0" r:id="rId6"/>
    <p:sldId id="262" r:id="rId7"/>
    <p:sldId id="258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er" initials="p" lastIdx="1" clrIdx="0">
    <p:extLst>
      <p:ext uri="{19B8F6BF-5375-455C-9EA6-DF929625EA0E}">
        <p15:presenceInfo xmlns:p15="http://schemas.microsoft.com/office/powerpoint/2012/main" userId="pet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65" d="100"/>
          <a:sy n="65" d="100"/>
        </p:scale>
        <p:origin x="684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D19C64-26BC-F49A-1C3D-76CA880586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D81DE7E-A6DB-1056-A149-A397E7701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A53ED17-29D5-7C7B-48DB-D2D5A0AB6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F7839-7B4D-4F3B-92EB-08AEA4543EC7}" type="datetimeFigureOut">
              <a:rPr lang="cs-CZ" smtClean="0"/>
              <a:t>01.03.2023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878B08D-DED2-EB7A-3FB7-FA7539EB8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B7A89CA-5F49-B966-FB46-4E81F8861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A97B6-C273-483E-8D46-A0F0C704E7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1589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390CD2-1575-7BCE-A443-099ABB6BB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E518CBA-AB98-351F-0D7D-6B091E0416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46951AE-EB35-A0DB-2912-BDDE3A1B0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F7839-7B4D-4F3B-92EB-08AEA4543EC7}" type="datetimeFigureOut">
              <a:rPr lang="cs-CZ" smtClean="0"/>
              <a:t>01.03.2023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A5E4D4A-70B3-F3CE-8260-CDD03E6A5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61092CC-F442-8092-A3B1-A2425FDC6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A97B6-C273-483E-8D46-A0F0C704E7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9370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89EBF2D-C518-0771-A9E9-C8B5EC471A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D678340-32E4-4E97-D639-D6F831378D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AD250C9-C099-1EED-40A8-0E3DE8DBF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F7839-7B4D-4F3B-92EB-08AEA4543EC7}" type="datetimeFigureOut">
              <a:rPr lang="cs-CZ" smtClean="0"/>
              <a:t>01.03.2023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ACF3C8E-F44B-3461-0B11-CFB9A0FDD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A524004-64E2-E1EA-BCC4-2D7FD6883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A97B6-C273-483E-8D46-A0F0C704E7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4210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5955C4-1BF7-2ACC-55E6-80B2D13C9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ECF17B-F7A0-7499-D439-21C6D9B40C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DDBFF0F-3249-1820-EC86-FB1101791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F7839-7B4D-4F3B-92EB-08AEA4543EC7}" type="datetimeFigureOut">
              <a:rPr lang="cs-CZ" smtClean="0"/>
              <a:t>01.03.2023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560E67C-1216-D66C-FF29-B8257BFFA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C6CE4FC-F078-BA6A-869C-E823923AB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A97B6-C273-483E-8D46-A0F0C704E7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5044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EE26C7-EFD8-33DC-9BAD-DAE246BDC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9DF4C69-ECA6-2524-67E7-DBCD282F5F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423DFCF-01DB-D0D5-FE5D-6A4BF0C4B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F7839-7B4D-4F3B-92EB-08AEA4543EC7}" type="datetimeFigureOut">
              <a:rPr lang="cs-CZ" smtClean="0"/>
              <a:t>01.03.2023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09729C4-B302-E1F8-5271-98FDADA7E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48A0486-C8A0-0B87-2891-54270A9D9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A97B6-C273-483E-8D46-A0F0C704E7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354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F71394-7677-7033-E131-BDD6150D6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7BAB75-C001-EA85-0584-A544645DE0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A47CD58-FA26-6DC2-87ED-D931CEACAD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9EACE01-728B-D34F-49B0-131CA42B9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F7839-7B4D-4F3B-92EB-08AEA4543EC7}" type="datetimeFigureOut">
              <a:rPr lang="cs-CZ" smtClean="0"/>
              <a:t>01.03.2023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B9FDF8F-9DDA-7053-77BB-F79C8DF32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3233954-4FC3-D313-E40C-A9515A370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A97B6-C273-483E-8D46-A0F0C704E7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644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D777AA-A7FA-E566-F3B3-636E51428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28ADC76-A6E7-C82B-0DA9-77C469AE03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31BB222-949D-75F4-8C43-295A76FDA6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6CD52AF-24D7-FD8F-38D7-F7E3D32883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3E82A26-0297-A3C6-17B5-336010489F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54D381D-52D1-2DBC-4151-EA239CDBA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F7839-7B4D-4F3B-92EB-08AEA4543EC7}" type="datetimeFigureOut">
              <a:rPr lang="cs-CZ" smtClean="0"/>
              <a:t>01.03.2023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BA1DB1B-525B-2EB9-6285-F0215AC4C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03CED56-D30F-4BD7-41D2-F1F78FAB3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A97B6-C273-483E-8D46-A0F0C704E7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4215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2BADF9-F7FE-C3E1-D81C-9A36E0642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0AF85CD-687D-FF73-125C-49331A0D2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F7839-7B4D-4F3B-92EB-08AEA4543EC7}" type="datetimeFigureOut">
              <a:rPr lang="cs-CZ" smtClean="0"/>
              <a:t>01.03.2023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2041DA0-EEBF-5F51-A520-C64C07916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0135936-C76B-5495-F30A-5AC9B7230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A97B6-C273-483E-8D46-A0F0C704E7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4133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3A2B596-4272-1A53-C5F8-D1A1BD7E2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F7839-7B4D-4F3B-92EB-08AEA4543EC7}" type="datetimeFigureOut">
              <a:rPr lang="cs-CZ" smtClean="0"/>
              <a:t>01.03.2023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1E28B47-B9B8-D09C-4B34-F5B46031C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361CAF4-2A49-74BE-F79C-73B1155E1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A97B6-C273-483E-8D46-A0F0C704E7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1850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0245E6-EBD2-3C80-A524-2276F8EEA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0F26DF-A261-0508-02B4-FA863F95DC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FFEAECC-FF28-D71A-0D24-F9EB279333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1AB9FD8-5357-A69E-88D9-1405444BD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F7839-7B4D-4F3B-92EB-08AEA4543EC7}" type="datetimeFigureOut">
              <a:rPr lang="cs-CZ" smtClean="0"/>
              <a:t>01.03.2023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4E7A0EA-4838-5589-A430-96A46BA3C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7939B03-62FB-4D6F-E092-770C25A62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A97B6-C273-483E-8D46-A0F0C704E7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053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2B0712-CA36-6388-126B-201FA2A12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948730E-09AF-8FFE-BD17-C0EF0B591A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CDB8B83-DDE5-B080-7F57-FFA66F1214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23835BE-B3C6-43F7-BD2B-25DB159AF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F7839-7B4D-4F3B-92EB-08AEA4543EC7}" type="datetimeFigureOut">
              <a:rPr lang="cs-CZ" smtClean="0"/>
              <a:t>01.03.2023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C1AE70F-94DA-6146-E485-BABDDE526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2ED25C4-8285-2D4F-B84D-E1E0BF502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A97B6-C273-483E-8D46-A0F0C704E7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0882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08032AF-56F0-5E3B-00F5-B1859C137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68D41C4-AC81-6A5B-2984-CE2B0645C4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334EDF7-FAE2-982F-0DBB-47EB00ACB6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F7839-7B4D-4F3B-92EB-08AEA4543EC7}" type="datetimeFigureOut">
              <a:rPr lang="cs-CZ" smtClean="0"/>
              <a:t>01.03.2023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1FDD5C5-3041-65D5-9FFB-D62698ADEC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CE27B20-381B-67BC-6867-75F6116CFB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A97B6-C273-483E-8D46-A0F0C704E7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0061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AF75F6-06AE-BE41-8193-5F8A4F770B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Budoucnost</a:t>
            </a:r>
            <a:r>
              <a:rPr lang="en-US" dirty="0"/>
              <a:t> </a:t>
            </a:r>
            <a:r>
              <a:rPr lang="cs-CZ" dirty="0"/>
              <a:t>m</a:t>
            </a:r>
            <a:r>
              <a:rPr lang="en-US" dirty="0" err="1"/>
              <a:t>arketingu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363437B-5FEB-042B-554F-7F25F430BC5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946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5784A5-52B6-87F2-278B-D8BE58D16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 je Marketing</a:t>
            </a:r>
            <a:r>
              <a:rPr lang="cs-CZ" dirty="0"/>
              <a:t>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CE657E-C9B8-5E3D-31FE-4A12373719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Marketing má více definicí jako je třeba</a:t>
            </a:r>
            <a:r>
              <a:rPr lang="cs-CZ" dirty="0"/>
              <a:t>:</a:t>
            </a:r>
          </a:p>
          <a:p>
            <a:endParaRPr lang="cs-CZ" dirty="0"/>
          </a:p>
          <a:p>
            <a:r>
              <a:rPr lang="cs-CZ" dirty="0"/>
              <a:t>M</a:t>
            </a:r>
            <a:r>
              <a:rPr lang="cs-CZ" i="0" dirty="0">
                <a:effectLst/>
              </a:rPr>
              <a:t>arketing je nástroj k uspokojování přání a potřeb zákazníků</a:t>
            </a:r>
          </a:p>
          <a:p>
            <a:r>
              <a:rPr lang="cs-CZ" dirty="0"/>
              <a:t>Cílem marketingu je co nejlépe poznat zákazníka a porozumět mu, aby se produkty nebo služby prodávali sami</a:t>
            </a:r>
          </a:p>
          <a:p>
            <a:r>
              <a:rPr lang="cs-CZ" dirty="0"/>
              <a:t>Marketingem může být reklama která motivuje zákazníka koupit či nekoupit</a:t>
            </a:r>
          </a:p>
          <a:p>
            <a:endParaRPr lang="cs-CZ" dirty="0"/>
          </a:p>
          <a:p>
            <a:r>
              <a:rPr lang="cs-CZ" dirty="0"/>
              <a:t>Myšlenka je u </a:t>
            </a:r>
            <a:r>
              <a:rPr lang="cs-CZ" dirty="0" err="1"/>
              <a:t>káždé</a:t>
            </a:r>
            <a:r>
              <a:rPr lang="cs-CZ" dirty="0"/>
              <a:t> definice stejná - </a:t>
            </a:r>
            <a:r>
              <a:rPr lang="cs-CZ" i="0" dirty="0">
                <a:effectLst/>
              </a:rPr>
              <a:t>jakoukoliv činnost, která vede k propojení zákazníků a firmy.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i="0" dirty="0">
              <a:effectLst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1938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AA324-5832-7096-DE1D-FC1B7003B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Hlasový marketing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4081F9-BFBB-0E81-EE06-F27000A7F6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0" i="0" dirty="0">
                <a:effectLst/>
              </a:rPr>
              <a:t>Vyhledávání hlasem odstraňuje námahu při vyhledávání věcí na internetu</a:t>
            </a:r>
          </a:p>
          <a:p>
            <a:endParaRPr lang="cs-CZ" dirty="0"/>
          </a:p>
          <a:p>
            <a:r>
              <a:rPr lang="cs-CZ" b="0" i="0" dirty="0">
                <a:effectLst/>
              </a:rPr>
              <a:t>Tato nová technologie umožňuje spotřebitelům pokládat otázky na zařízeních a zjistit více informací o určitém tématu</a:t>
            </a:r>
          </a:p>
          <a:p>
            <a:endParaRPr lang="cs-CZ" b="0" i="0" dirty="0">
              <a:effectLst/>
            </a:endParaRP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Inter"/>
              </a:rPr>
              <a:t>Některé značky to již dělají.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Inter"/>
              </a:rPr>
              <a:t>Walmart</a:t>
            </a:r>
            <a:r>
              <a:rPr lang="cs-CZ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Inter"/>
              </a:rPr>
              <a:t>Voice</a:t>
            </a:r>
            <a:r>
              <a:rPr lang="cs-CZ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Inter"/>
              </a:rPr>
              <a:t>Order</a:t>
            </a:r>
            <a:r>
              <a:rPr lang="cs-CZ" b="0" i="0" dirty="0">
                <a:solidFill>
                  <a:srgbClr val="000000"/>
                </a:solidFill>
                <a:effectLst/>
                <a:latin typeface="Inter"/>
              </a:rPr>
              <a:t> umožňuje zákazníkům vybírat produkty a přidávat je do košíku</a:t>
            </a:r>
            <a:br>
              <a:rPr lang="cs-CZ" dirty="0"/>
            </a:br>
            <a:br>
              <a:rPr lang="cs-CZ" dirty="0"/>
            </a:b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7000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 descr="Optimalizace hlasového vyhledávání pro začátečníky – eVisions.cz">
            <a:extLst>
              <a:ext uri="{FF2B5EF4-FFF2-40B4-BE49-F238E27FC236}">
                <a16:creationId xmlns:a16="http://schemas.microsoft.com/office/drawing/2014/main" id="{FD8FD444-3F45-2540-A2FD-13D448D315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1072" y="948736"/>
            <a:ext cx="8109855" cy="4960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6471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8FDD81-A2ED-39A2-ABD4-CFE7F91D4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Vizuální vyhledávání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084889-A274-D535-C8D4-C19D885981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0" i="0" dirty="0">
                <a:solidFill>
                  <a:srgbClr val="000000"/>
                </a:solidFill>
                <a:effectLst/>
                <a:latin typeface="Inter"/>
              </a:rPr>
              <a:t>O krok dále než Hlasový marketing</a:t>
            </a:r>
          </a:p>
          <a:p>
            <a:endParaRPr lang="cs-CZ" dirty="0">
              <a:solidFill>
                <a:srgbClr val="000000"/>
              </a:solidFill>
              <a:latin typeface="Inter"/>
            </a:endParaRPr>
          </a:p>
          <a:p>
            <a:r>
              <a:rPr lang="cs-CZ" dirty="0">
                <a:solidFill>
                  <a:srgbClr val="000000"/>
                </a:solidFill>
                <a:latin typeface="Inter"/>
              </a:rPr>
              <a:t>Tento typ vyhledávání produktu už mezi </a:t>
            </a:r>
            <a:r>
              <a:rPr lang="cs-CZ" dirty="0" err="1">
                <a:solidFill>
                  <a:srgbClr val="000000"/>
                </a:solidFill>
                <a:latin typeface="Inter"/>
              </a:rPr>
              <a:t>námy</a:t>
            </a:r>
            <a:r>
              <a:rPr lang="cs-CZ" dirty="0">
                <a:solidFill>
                  <a:srgbClr val="000000"/>
                </a:solidFill>
                <a:latin typeface="Inter"/>
              </a:rPr>
              <a:t> existuje od roku 2010 s různou přesností</a:t>
            </a:r>
          </a:p>
          <a:p>
            <a:endParaRPr lang="cs-CZ" b="0" i="0" dirty="0">
              <a:solidFill>
                <a:srgbClr val="000000"/>
              </a:solidFill>
              <a:effectLst/>
              <a:latin typeface="Inter"/>
            </a:endParaRP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Inter"/>
              </a:rPr>
              <a:t>Díky vylepšení umělé inteligence mohou nyní aplikace Google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Inter"/>
              </a:rPr>
              <a:t>Lens</a:t>
            </a:r>
            <a:r>
              <a:rPr lang="cs-CZ" b="0" i="0" dirty="0">
                <a:solidFill>
                  <a:srgbClr val="000000"/>
                </a:solidFill>
                <a:effectLst/>
                <a:latin typeface="Inter"/>
              </a:rPr>
              <a:t>,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Inter"/>
              </a:rPr>
              <a:t>Pinterest</a:t>
            </a:r>
            <a:r>
              <a:rPr lang="cs-CZ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Inter"/>
              </a:rPr>
              <a:t>Lens</a:t>
            </a:r>
            <a:r>
              <a:rPr lang="cs-CZ" b="0" i="0" dirty="0">
                <a:solidFill>
                  <a:srgbClr val="000000"/>
                </a:solidFill>
                <a:effectLst/>
                <a:latin typeface="Inter"/>
              </a:rPr>
              <a:t> prohledávat miliardy obrázků a najít to, co někdo hledá, s mnohem větší přesností.</a:t>
            </a:r>
            <a:br>
              <a:rPr lang="cs-CZ" dirty="0"/>
            </a:br>
            <a:br>
              <a:rPr lang="cs-CZ" dirty="0"/>
            </a:b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7603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02CF31-6C8A-5D3B-DF0B-339EDF1CA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0" dirty="0">
                <a:effectLst/>
                <a:latin typeface="+mn-lt"/>
              </a:rPr>
              <a:t>Reklama s rozhraním mozku</a:t>
            </a:r>
            <a:br>
              <a:rPr lang="cs-CZ" b="1" i="0" dirty="0">
                <a:effectLst/>
                <a:latin typeface="Inter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D0CD22-FC83-8E88-9B3C-3868496C5B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0" i="0" dirty="0">
                <a:solidFill>
                  <a:srgbClr val="000000"/>
                </a:solidFill>
                <a:effectLst/>
                <a:latin typeface="Inter"/>
              </a:rPr>
              <a:t>Umístění reklamy přímo do něčí mysli může znít jako sci-fi, ale možná je blíže realitě, než si myslíme</a:t>
            </a:r>
          </a:p>
          <a:p>
            <a:endParaRPr lang="cs-CZ" dirty="0"/>
          </a:p>
          <a:p>
            <a:pPr algn="l"/>
            <a:r>
              <a:rPr lang="cs-CZ" b="0" i="0" dirty="0" err="1">
                <a:solidFill>
                  <a:srgbClr val="000000"/>
                </a:solidFill>
                <a:effectLst/>
                <a:latin typeface="Inter"/>
              </a:rPr>
              <a:t>Neuralink</a:t>
            </a:r>
            <a:r>
              <a:rPr lang="cs-CZ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Inter"/>
              </a:rPr>
              <a:t>Elona</a:t>
            </a:r>
            <a:r>
              <a:rPr lang="cs-CZ" b="0" i="0" dirty="0">
                <a:solidFill>
                  <a:srgbClr val="000000"/>
                </a:solidFill>
                <a:effectLst/>
                <a:latin typeface="Inter"/>
              </a:rPr>
              <a:t> Muska by se šel považovat za první krok v této formě marketingu</a:t>
            </a:r>
          </a:p>
          <a:p>
            <a:pPr algn="l"/>
            <a:endParaRPr lang="cs-CZ" dirty="0">
              <a:solidFill>
                <a:srgbClr val="000000"/>
              </a:solidFill>
              <a:latin typeface="Inter"/>
            </a:endParaRPr>
          </a:p>
          <a:p>
            <a:pPr algn="l"/>
            <a:r>
              <a:rPr lang="cs-CZ" b="0" i="0" dirty="0">
                <a:solidFill>
                  <a:srgbClr val="000000"/>
                </a:solidFill>
                <a:effectLst/>
                <a:latin typeface="Inter"/>
              </a:rPr>
              <a:t>Vložením vláken o velikosti mikronu do určitých oblastí mozku by lidé teoreticky mohli komunikovat s počítači a zařízeními</a:t>
            </a:r>
          </a:p>
          <a:p>
            <a:pPr algn="l"/>
            <a:endParaRPr lang="cs-CZ" b="0" i="0" dirty="0">
              <a:solidFill>
                <a:srgbClr val="000000"/>
              </a:solidFill>
              <a:effectLst/>
              <a:latin typeface="Inter"/>
            </a:endParaRPr>
          </a:p>
          <a:p>
            <a:r>
              <a:rPr lang="cs-CZ" dirty="0">
                <a:solidFill>
                  <a:srgbClr val="000000"/>
                </a:solidFill>
                <a:latin typeface="Inter"/>
              </a:rPr>
              <a:t>V</a:t>
            </a:r>
            <a:r>
              <a:rPr lang="cs-CZ" b="0" i="0" dirty="0">
                <a:solidFill>
                  <a:srgbClr val="000000"/>
                </a:solidFill>
                <a:effectLst/>
                <a:latin typeface="Inter"/>
              </a:rPr>
              <a:t> roce 2023 by měli začít první testy na lidech</a:t>
            </a:r>
            <a:br>
              <a:rPr lang="cs-CZ" dirty="0"/>
            </a:br>
            <a:br>
              <a:rPr lang="cs-CZ" dirty="0"/>
            </a:b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4613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99AB6A-DC57-D92A-4B12-108A71524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r>
              <a:rPr lang="cs-CZ" dirty="0"/>
              <a:t>Jak bude vypadat budoucnost marketingu v roce 2030?</a:t>
            </a:r>
          </a:p>
        </p:txBody>
      </p:sp>
    </p:spTree>
    <p:extLst>
      <p:ext uri="{BB962C8B-B14F-4D97-AF65-F5344CB8AC3E}">
        <p14:creationId xmlns:p14="http://schemas.microsoft.com/office/powerpoint/2010/main" val="2683158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8C2407-1F86-1E59-7E21-13D24F463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6600" dirty="0"/>
              <a:t>Dekuji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25974184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252</Words>
  <Application>Microsoft Office PowerPoint</Application>
  <PresentationFormat>Širokoúhlá obrazovka</PresentationFormat>
  <Paragraphs>36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Inter</vt:lpstr>
      <vt:lpstr>Motiv Office</vt:lpstr>
      <vt:lpstr>Budoucnost marketingu</vt:lpstr>
      <vt:lpstr>Co je Marketing?</vt:lpstr>
      <vt:lpstr>Hlasový marketing</vt:lpstr>
      <vt:lpstr>Prezentace aplikace PowerPoint</vt:lpstr>
      <vt:lpstr>Vizuální vyhledávání</vt:lpstr>
      <vt:lpstr>Reklama s rozhraním mozku </vt:lpstr>
      <vt:lpstr>Jak bude vypadat budoucnost marketingu v roce 2030?</vt:lpstr>
      <vt:lpstr>Dekuji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Budoucnost marketingu</dc:title>
  <dc:creator>peter</dc:creator>
  <cp:lastModifiedBy>peter</cp:lastModifiedBy>
  <cp:revision>1</cp:revision>
  <dcterms:created xsi:type="dcterms:W3CDTF">2023-03-01T09:40:28Z</dcterms:created>
  <dcterms:modified xsi:type="dcterms:W3CDTF">2023-03-01T10:44:21Z</dcterms:modified>
</cp:coreProperties>
</file>