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3"/>
  </p:notesMasterIdLst>
  <p:sldIdLst>
    <p:sldId id="278" r:id="rId2"/>
    <p:sldId id="301" r:id="rId3"/>
    <p:sldId id="257" r:id="rId4"/>
    <p:sldId id="280" r:id="rId5"/>
    <p:sldId id="282" r:id="rId6"/>
    <p:sldId id="293" r:id="rId7"/>
    <p:sldId id="283" r:id="rId8"/>
    <p:sldId id="290" r:id="rId9"/>
    <p:sldId id="288" r:id="rId10"/>
    <p:sldId id="299" r:id="rId11"/>
    <p:sldId id="296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2F378DA-8433-DB4D-B590-317A7B8BEF17}">
          <p14:sldIdLst>
            <p14:sldId id="278"/>
            <p14:sldId id="301"/>
            <p14:sldId id="257"/>
            <p14:sldId id="280"/>
            <p14:sldId id="282"/>
            <p14:sldId id="293"/>
            <p14:sldId id="283"/>
            <p14:sldId id="290"/>
            <p14:sldId id="288"/>
            <p14:sldId id="299"/>
            <p14:sldId id="29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88A9"/>
    <a:srgbClr val="AAD03A"/>
    <a:srgbClr val="0049BF"/>
    <a:srgbClr val="B700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85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4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8A9F7-CC66-4C10-A297-255F43A0DD66}" type="datetimeFigureOut">
              <a:rPr lang="cs-CZ" smtClean="0"/>
              <a:t>30.10.2022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0505E-55F5-44F2-82A2-30C5457D8A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7239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0505E-55F5-44F2-82A2-30C5457D8AB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3753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be.com/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41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" y="1147445"/>
            <a:ext cx="4013200" cy="69151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9EAA3B4-67B2-44B1-820A-DFBFC81CB6C3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3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F3EB82F-EBB7-44B9-B941-D409F3335362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08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E7FC70F-036B-4128-99FB-19B58F1D5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23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ukáz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350146" y="6377715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5" name="object 2"/>
          <p:cNvSpPr>
            <a:spLocks/>
          </p:cNvSpPr>
          <p:nvPr userDrawn="1"/>
        </p:nvSpPr>
        <p:spPr>
          <a:xfrm>
            <a:off x="386080" y="894080"/>
            <a:ext cx="11054080" cy="5477920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AAD0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délník 5"/>
          <p:cNvSpPr/>
          <p:nvPr userDrawn="1"/>
        </p:nvSpPr>
        <p:spPr>
          <a:xfrm>
            <a:off x="3907089" y="2993486"/>
            <a:ext cx="45640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Video ukázka</a:t>
            </a:r>
            <a:endParaRPr lang="cs-CZ" sz="4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A0F9BE0-B643-4C12-AF9E-00A037F418D5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18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stá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0863582" y="6290296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ject 2"/>
          <p:cNvSpPr>
            <a:spLocks/>
          </p:cNvSpPr>
          <p:nvPr userDrawn="1"/>
        </p:nvSpPr>
        <p:spPr>
          <a:xfrm>
            <a:off x="518160" y="853440"/>
            <a:ext cx="10883440" cy="5386056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délník 6"/>
          <p:cNvSpPr/>
          <p:nvPr userDrawn="1"/>
        </p:nvSpPr>
        <p:spPr>
          <a:xfrm>
            <a:off x="4410686" y="2993487"/>
            <a:ext cx="3891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Přestávka</a:t>
            </a:r>
            <a:endParaRPr lang="cs-CZ" sz="48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5A5DA38-7CE5-44E5-B502-4A518EF37F9C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09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ku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050192" y="6358081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11" y="820632"/>
            <a:ext cx="11074899" cy="55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0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73" r="30298" b="5815"/>
          <a:stretch/>
        </p:blipFill>
        <p:spPr>
          <a:xfrm>
            <a:off x="8270140" y="934720"/>
            <a:ext cx="3556100" cy="521495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8F1BFFC-B178-46EE-BF63-8A26A61F23C4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82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27A8694-6339-4322-9948-DF5497044F0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67809" y="26189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97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88389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19" y="957099"/>
            <a:ext cx="7909561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0081" y="957098"/>
            <a:ext cx="3566160" cy="53492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9EE8EA0-04F8-48DE-8958-6DE098410F5B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65760" y="28838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0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71296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5751" y="1142841"/>
            <a:ext cx="9130489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81" t="195" r="58119" b="-195"/>
          <a:stretch/>
        </p:blipFill>
        <p:spPr>
          <a:xfrm>
            <a:off x="350520" y="1112361"/>
            <a:ext cx="2345231" cy="498685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CF9640D-B4D0-465F-8E9F-E2A4D139E0B1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7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" y="1142841"/>
            <a:ext cx="2560320" cy="25603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C383A10-B5C0-4E70-9DE8-E755C9110298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9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" y="1144018"/>
            <a:ext cx="2396270" cy="159751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" y="2738637"/>
            <a:ext cx="2396270" cy="279647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D2BDB1E-59F4-4376-B7F6-AB6F8E522693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6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993605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6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09AE947-C207-47AD-B8BE-7E1DCB41F596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7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D37CB16-E7D6-4BF7-AAAE-B68252FE3EA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5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5440" y="365125"/>
            <a:ext cx="11480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" y="1825625"/>
            <a:ext cx="11480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293" y="6480000"/>
            <a:ext cx="7685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2388A9"/>
                </a:solidFill>
              </a:defRPr>
            </a:lvl1pPr>
          </a:lstStyle>
          <a:p>
            <a:fld id="{789B0A88-CBF1-4A65-9018-C7FEF824227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789215" y="6480000"/>
            <a:ext cx="270856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altLang="cs-CZ" sz="1200" dirty="0">
                <a:solidFill>
                  <a:srgbClr val="2388A9"/>
                </a:solidFill>
              </a:rPr>
              <a:t>Komunikace a prezentace	1. ročník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9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4" r:id="rId3"/>
    <p:sldLayoutId id="2147483692" r:id="rId4"/>
    <p:sldLayoutId id="2147483688" r:id="rId5"/>
    <p:sldLayoutId id="2147483693" r:id="rId6"/>
    <p:sldLayoutId id="2147483691" r:id="rId7"/>
    <p:sldLayoutId id="2147483690" r:id="rId8"/>
    <p:sldLayoutId id="2147483675" r:id="rId9"/>
    <p:sldLayoutId id="2147483678" r:id="rId10"/>
    <p:sldLayoutId id="2147483679" r:id="rId11"/>
    <p:sldLayoutId id="2147483695" r:id="rId12"/>
    <p:sldLayoutId id="2147483687" r:id="rId13"/>
    <p:sldLayoutId id="2147483684" r:id="rId14"/>
    <p:sldLayoutId id="2147483685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microsoft.com/office/2007/relationships/hdphoto" Target="../media/hdphoto8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1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812" b="-383"/>
          <a:stretch/>
        </p:blipFill>
        <p:spPr>
          <a:xfrm>
            <a:off x="1460495" y="3"/>
            <a:ext cx="9184309" cy="6857997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Bc. Zuzana Slavíková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131565" y="1371442"/>
            <a:ext cx="36482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Anglický</a:t>
            </a:r>
            <a:endParaRPr lang="cs-CZ" sz="2000" dirty="0"/>
          </a:p>
        </p:txBody>
      </p:sp>
      <p:sp>
        <p:nvSpPr>
          <p:cNvPr id="12" name="Obdélník 11"/>
          <p:cNvSpPr/>
          <p:nvPr/>
        </p:nvSpPr>
        <p:spPr>
          <a:xfrm rot="5400000">
            <a:off x="7229163" y="4406802"/>
            <a:ext cx="13313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jazyk</a:t>
            </a:r>
            <a:endParaRPr lang="cs-CZ" sz="2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" t="15463" r="84758"/>
          <a:stretch/>
        </p:blipFill>
        <p:spPr>
          <a:xfrm>
            <a:off x="4206887" y="1684260"/>
            <a:ext cx="3395554" cy="368059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54945A1-67BE-4ED1-8427-C8EBE3A74D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29" y="384155"/>
            <a:ext cx="3384457" cy="7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60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FC37-D624-5614-9304-6ABF4D6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2B Speaking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10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D145F5-3C34-E753-E892-8963737D81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7530" y="0"/>
            <a:ext cx="373901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1915A-53BE-75FB-FDFB-ECE3F5BBD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6341" y="1708536"/>
            <a:ext cx="4166219" cy="201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D6D691-3389-6B1D-9F40-D186F4016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691" y="4180444"/>
            <a:ext cx="4953000" cy="21082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FF7DD4C-CBA5-7EDE-2E13-0AD87AA52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9579" y="886897"/>
            <a:ext cx="5806823" cy="369332"/>
          </a:xfrm>
        </p:spPr>
        <p:txBody>
          <a:bodyPr/>
          <a:lstStyle/>
          <a:p>
            <a:r>
              <a:rPr lang="en-GB" sz="1800" dirty="0"/>
              <a:t>Student’s Book; p. 20-21 </a:t>
            </a:r>
          </a:p>
        </p:txBody>
      </p:sp>
    </p:spTree>
    <p:extLst>
      <p:ext uri="{BB962C8B-B14F-4D97-AF65-F5344CB8AC3E}">
        <p14:creationId xmlns:p14="http://schemas.microsoft.com/office/powerpoint/2010/main" val="4193448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FC37-D624-5614-9304-6ABF4D6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2B Writing: </a:t>
            </a:r>
            <a:r>
              <a:rPr lang="en-CZ" b="0" i="1" dirty="0"/>
              <a:t>an informal e-mail</a:t>
            </a:r>
            <a:endParaRPr lang="en-CZ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11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B5BAF0D-EFAA-D252-4CAE-D2BEE14F6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4286" y="934720"/>
            <a:ext cx="2908274" cy="369332"/>
          </a:xfrm>
        </p:spPr>
        <p:txBody>
          <a:bodyPr/>
          <a:lstStyle/>
          <a:p>
            <a:r>
              <a:rPr lang="en-GB" sz="1800" dirty="0"/>
              <a:t>Student’s Book; p. 114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03226C-9BAE-B792-9D30-D8A820B976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974" y="1547217"/>
            <a:ext cx="5708624" cy="46896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597294-9E8D-A15C-BF1B-CCC7002664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3737"/>
          <a:stretch/>
        </p:blipFill>
        <p:spPr>
          <a:xfrm>
            <a:off x="7481538" y="0"/>
            <a:ext cx="4710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29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DF423-30B0-6715-1820-4623A6DF5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Review</a:t>
            </a:r>
            <a:endParaRPr lang="en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E770A-0D6B-C7F7-E01A-DD5F8C137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496" y="1208405"/>
            <a:ext cx="8656320" cy="400110"/>
          </a:xfrm>
        </p:spPr>
        <p:txBody>
          <a:bodyPr/>
          <a:lstStyle/>
          <a:p>
            <a:r>
              <a:rPr lang="en-CZ" sz="2000" b="0" dirty="0"/>
              <a:t>present perfect vs. past simple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A5C8A-8496-B7CF-6403-03C0745E4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</a:t>
            </a:fld>
            <a:endParaRPr lang="cs-CZ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B0D420-FBD8-93E3-0708-A846CC938CBD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AC8CA7-6C9B-F086-68B4-A893825EA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7680" y="0"/>
            <a:ext cx="5791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57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fld>
            <a:endParaRPr lang="cs-CZ" sz="8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bject 2"/>
          <p:cNvSpPr>
            <a:spLocks noChangeAspect="1"/>
          </p:cNvSpPr>
          <p:nvPr/>
        </p:nvSpPr>
        <p:spPr>
          <a:xfrm>
            <a:off x="432262" y="467881"/>
            <a:ext cx="11375738" cy="5709085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2388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délník 7"/>
          <p:cNvSpPr/>
          <p:nvPr/>
        </p:nvSpPr>
        <p:spPr>
          <a:xfrm>
            <a:off x="1882638" y="1048550"/>
            <a:ext cx="4790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Dnešní lekce</a:t>
            </a:r>
            <a:endParaRPr lang="cs-CZ" sz="3600" b="1" spc="-1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BEE545-8406-155D-9973-9DA764718A0C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4619DA-D528-8F1E-DDBA-E505065178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159" y="2990547"/>
            <a:ext cx="10839682" cy="65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62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fld>
            <a:endParaRPr lang="cs-CZ" sz="8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bject 2"/>
          <p:cNvSpPr>
            <a:spLocks noChangeAspect="1"/>
          </p:cNvSpPr>
          <p:nvPr/>
        </p:nvSpPr>
        <p:spPr>
          <a:xfrm>
            <a:off x="432262" y="467881"/>
            <a:ext cx="11375738" cy="5709085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2388A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" name="object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336160134"/>
              </p:ext>
            </p:extLst>
          </p:nvPr>
        </p:nvGraphicFramePr>
        <p:xfrm>
          <a:off x="2011681" y="1785314"/>
          <a:ext cx="9143999" cy="38402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88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2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1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07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3478">
                <a:tc>
                  <a:txBody>
                    <a:bodyPr/>
                    <a:lstStyle/>
                    <a:p>
                      <a:pPr marL="31750" algn="l">
                        <a:lnSpc>
                          <a:spcPct val="150000"/>
                        </a:lnSpc>
                        <a:spcBef>
                          <a:spcPts val="204"/>
                        </a:spcBef>
                      </a:pPr>
                      <a:r>
                        <a:rPr lang="cs-CZ" sz="3200" b="1" u="sng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2B</a:t>
                      </a:r>
                      <a:endParaRPr sz="3200" b="1" u="sng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26034" marB="0">
                    <a:solidFill>
                      <a:srgbClr val="2388A9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sz="3200" b="1" u="sng" dirty="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388A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lang="cs-CZ" sz="1600" b="1" i="0" u="none" spc="-15" dirty="0" err="1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Grammar</a:t>
                      </a:r>
                      <a:r>
                        <a:rPr lang="cs-CZ" sz="1600" b="1" spc="-15" dirty="0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: </a:t>
                      </a:r>
                      <a:r>
                        <a:rPr lang="cs-CZ" sz="1600" b="0" i="1" spc="-15" dirty="0" err="1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present</a:t>
                      </a:r>
                      <a:r>
                        <a:rPr lang="cs-CZ" sz="1600" b="0" i="1" spc="-15" dirty="0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 </a:t>
                      </a:r>
                      <a:r>
                        <a:rPr lang="cs-CZ" sz="1600" b="0" i="1" spc="-15" dirty="0" err="1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perfect</a:t>
                      </a:r>
                      <a:r>
                        <a:rPr lang="cs-CZ" sz="1600" b="0" i="1" spc="-15" dirty="0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 + </a:t>
                      </a:r>
                      <a:r>
                        <a:rPr lang="cs-CZ" sz="1600" b="0" i="1" spc="-15" dirty="0" err="1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for</a:t>
                      </a:r>
                      <a:r>
                        <a:rPr lang="cs-CZ" sz="1600" b="0" i="1" spc="-15" dirty="0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/</a:t>
                      </a:r>
                      <a:r>
                        <a:rPr lang="cs-CZ" sz="1600" b="0" i="1" spc="-15" dirty="0" err="1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since</a:t>
                      </a:r>
                      <a:endParaRPr sz="1600" b="0" dirty="0">
                        <a:latin typeface="+mn-lt"/>
                        <a:cs typeface="Open Sans"/>
                      </a:endParaRPr>
                    </a:p>
                  </a:txBody>
                  <a:tcPr marL="36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00" b="1" dirty="0">
                        <a:latin typeface="+mj-lt"/>
                        <a:cs typeface="Times New Roman"/>
                      </a:endParaRPr>
                    </a:p>
                    <a:p>
                      <a:pPr marR="23495" algn="r">
                        <a:lnSpc>
                          <a:spcPct val="100000"/>
                        </a:lnSpc>
                      </a:pPr>
                      <a:r>
                        <a:rPr lang="cs-CZ" sz="1600" b="1" spc="-10" dirty="0">
                          <a:solidFill>
                            <a:srgbClr val="FFFFFF"/>
                          </a:solidFill>
                          <a:latin typeface="+mj-lt"/>
                          <a:cs typeface="Open Sans"/>
                        </a:rPr>
                        <a:t>5</a:t>
                      </a:r>
                      <a:endParaRPr sz="1600" b="1" dirty="0">
                        <a:latin typeface="+mj-lt"/>
                        <a:cs typeface="Open Sans"/>
                      </a:endParaRPr>
                    </a:p>
                  </a:txBody>
                  <a:tcPr marL="0" marR="14400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b="0" u="none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Open Sans Light"/>
                      </a:endParaRPr>
                    </a:p>
                  </a:txBody>
                  <a:tcPr marL="72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ts val="1195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0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b="1" u="none" spc="-10" noProof="0" dirty="0" err="1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Grammar</a:t>
                      </a:r>
                      <a:r>
                        <a:rPr lang="cs-CZ" sz="1600" b="1" spc="-10" noProof="0" dirty="0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: </a:t>
                      </a:r>
                      <a:r>
                        <a:rPr lang="cs-CZ" sz="1600" b="0" i="1" spc="-10" noProof="0" dirty="0" err="1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present</a:t>
                      </a:r>
                      <a:r>
                        <a:rPr lang="cs-CZ" sz="1600" b="0" i="1" spc="-10" noProof="0" dirty="0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 </a:t>
                      </a:r>
                      <a:r>
                        <a:rPr lang="cs-CZ" sz="1600" b="0" i="1" spc="-10" noProof="0" dirty="0" err="1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perfect</a:t>
                      </a:r>
                      <a:r>
                        <a:rPr lang="cs-CZ" sz="1600" b="0" i="1" spc="-10" noProof="0" dirty="0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 </a:t>
                      </a:r>
                      <a:r>
                        <a:rPr lang="cs-CZ" sz="1600" b="0" i="1" spc="-10" noProof="0" dirty="0" err="1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continuous</a:t>
                      </a:r>
                      <a:endParaRPr sz="1600" b="0" dirty="0"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en-CZ" sz="1600" b="0" spc="-10" dirty="0">
                          <a:solidFill>
                            <a:srgbClr val="FFFFFF"/>
                          </a:solidFill>
                          <a:latin typeface="+mj-lt"/>
                          <a:cs typeface="Open Sans Light"/>
                        </a:rPr>
                        <a:t>6</a:t>
                      </a:r>
                      <a:endParaRPr lang="en-CZ" sz="1600" dirty="0">
                        <a:latin typeface="+mj-lt"/>
                        <a:cs typeface="Open Sans Light"/>
                      </a:endParaRP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b="0" u="none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Open Sans Light"/>
                      </a:endParaRPr>
                    </a:p>
                  </a:txBody>
                  <a:tcPr marL="72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ts val="1195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0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b="1" u="none" spc="-10" dirty="0" err="1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Grammar</a:t>
                      </a:r>
                      <a:r>
                        <a:rPr lang="cs-CZ" sz="1600" b="1" spc="-10" dirty="0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: </a:t>
                      </a:r>
                      <a:r>
                        <a:rPr lang="cs-CZ" sz="1600" b="0" i="1" spc="-10" dirty="0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pop </a:t>
                      </a:r>
                      <a:r>
                        <a:rPr lang="cs-CZ" sz="1600" b="0" i="1" spc="-10" dirty="0" err="1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quiz</a:t>
                      </a:r>
                      <a:endParaRPr lang="cs-CZ" sz="1600" b="0" i="1" dirty="0"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en-CZ" sz="1600" b="0" spc="-10" dirty="0">
                          <a:solidFill>
                            <a:srgbClr val="FFFFFF"/>
                          </a:solidFill>
                          <a:latin typeface="+mj-lt"/>
                          <a:cs typeface="Open Sans Light"/>
                        </a:rPr>
                        <a:t>7</a:t>
                      </a:r>
                      <a:endParaRPr lang="en-CZ" sz="1600" dirty="0">
                        <a:latin typeface="+mj-lt"/>
                        <a:cs typeface="Open Sans Light"/>
                      </a:endParaRP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b="0" u="none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Open Sans Light"/>
                      </a:endParaRPr>
                    </a:p>
                  </a:txBody>
                  <a:tcPr marL="72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ts val="1195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0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Pronunciation</a:t>
                      </a:r>
                      <a:r>
                        <a:rPr lang="cs-CZ" sz="1600" b="1" u="none" dirty="0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: </a:t>
                      </a:r>
                      <a:r>
                        <a:rPr lang="cs-CZ" sz="1600" b="0" i="1" u="none" dirty="0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sentence stress</a:t>
                      </a:r>
                      <a:endParaRPr lang="cs-CZ" sz="1600" b="1" i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8</a:t>
                      </a: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j-lt"/>
                        <a:cs typeface="Open Sans"/>
                      </a:endParaRPr>
                    </a:p>
                  </a:txBody>
                  <a:tcPr marL="72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00" b="1" dirty="0">
                        <a:solidFill>
                          <a:schemeClr val="bg1"/>
                        </a:solidFill>
                        <a:latin typeface="+mj-lt"/>
                        <a:cs typeface="Open Sans"/>
                      </a:endParaRPr>
                    </a:p>
                  </a:txBody>
                  <a:tcPr marL="0" marR="0" marT="1905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Reading</a:t>
                      </a:r>
                      <a:r>
                        <a:rPr lang="cs-CZ" sz="1600" b="1" u="none" dirty="0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 &amp; </a:t>
                      </a: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Listening</a:t>
                      </a: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9</a:t>
                      </a: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72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cs-CZ" sz="16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Open Sans Light"/>
                      </a:endParaRPr>
                    </a:p>
                  </a:txBody>
                  <a:tcPr marL="0" marR="0" marT="1905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Speaking</a:t>
                      </a: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10</a:t>
                      </a: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72000" marR="0" marT="74295" marB="0" anchor="b">
                    <a:lnB>
                      <a:noFill/>
                    </a:lnB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74295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Writing</a:t>
                      </a:r>
                      <a:r>
                        <a:rPr lang="cs-CZ" sz="1600" b="1" dirty="0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: </a:t>
                      </a:r>
                      <a:r>
                        <a:rPr lang="cs-CZ" sz="1600" b="0" i="1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an</a:t>
                      </a:r>
                      <a:r>
                        <a:rPr lang="cs-CZ" sz="1600" b="0" i="1" dirty="0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 </a:t>
                      </a:r>
                      <a:r>
                        <a:rPr lang="cs-CZ" sz="1600" b="0" i="1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informal</a:t>
                      </a:r>
                      <a:r>
                        <a:rPr lang="cs-CZ" sz="1600" b="0" i="1" dirty="0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 e-mail</a:t>
                      </a:r>
                      <a:endParaRPr lang="cs-CZ" sz="1600" b="1" i="1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ts val="1110"/>
                        </a:lnSpc>
                        <a:spcBef>
                          <a:spcPts val="585"/>
                        </a:spcBef>
                      </a:pPr>
                      <a:r>
                        <a:rPr lang="cs-CZ" sz="1600" b="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11</a:t>
                      </a: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72000" marR="0" marT="74295" marB="0" anchor="b">
                    <a:lnR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2000" marR="0" marT="74295" marB="0" anchor="b">
                    <a:lnL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lang="cs-CZ" sz="1600" b="1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14400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72000" marR="0" marT="8255" marB="0" anchor="b">
                    <a:lnR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2000" marR="0" marT="8255" marB="0" anchor="b">
                    <a:lnL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600" b="1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14400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 dirty="0"/>
                    </a:p>
                  </a:txBody>
                  <a:tcPr marL="72000" marR="0" marT="74295" marB="0" anchor="b">
                    <a:lnR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 dirty="0"/>
                    </a:p>
                  </a:txBody>
                  <a:tcPr marL="72000" marR="0" marT="74295" marB="0" anchor="b">
                    <a:lnL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Obdélník 7"/>
          <p:cNvSpPr/>
          <p:nvPr/>
        </p:nvSpPr>
        <p:spPr>
          <a:xfrm>
            <a:off x="1882638" y="1048550"/>
            <a:ext cx="4790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Obsah lekce</a:t>
            </a:r>
            <a:endParaRPr lang="cs-CZ" sz="3600" b="1" spc="-1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BEE545-8406-155D-9973-9DA764718A0C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2914941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DF423-30B0-6715-1820-4623A6DF5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Z" dirty="0"/>
              <a:t>2B </a:t>
            </a:r>
            <a:r>
              <a:rPr lang="cs-CZ" sz="3200" b="1" i="0" u="none" spc="-15" dirty="0" err="1">
                <a:latin typeface="+mn-lt"/>
                <a:cs typeface="Open Sans"/>
              </a:rPr>
              <a:t>Grammar</a:t>
            </a:r>
            <a:r>
              <a:rPr lang="cs-CZ" sz="3200" b="1" spc="-15" dirty="0">
                <a:latin typeface="+mn-lt"/>
                <a:cs typeface="Open Sans"/>
              </a:rPr>
              <a:t>: </a:t>
            </a:r>
            <a:r>
              <a:rPr lang="cs-CZ" sz="3200" b="0" i="1" spc="-15" dirty="0" err="1">
                <a:latin typeface="+mn-lt"/>
                <a:cs typeface="Open Sans"/>
              </a:rPr>
              <a:t>present</a:t>
            </a:r>
            <a:r>
              <a:rPr lang="cs-CZ" sz="3200" b="0" i="1" spc="-15" dirty="0">
                <a:latin typeface="+mn-lt"/>
                <a:cs typeface="Open Sans"/>
              </a:rPr>
              <a:t> </a:t>
            </a:r>
            <a:r>
              <a:rPr lang="cs-CZ" sz="3200" b="0" i="1" spc="-15" dirty="0" err="1">
                <a:latin typeface="+mn-lt"/>
                <a:cs typeface="Open Sans"/>
              </a:rPr>
              <a:t>perfect</a:t>
            </a:r>
            <a:r>
              <a:rPr lang="cs-CZ" sz="3200" b="0" i="1" spc="-15" dirty="0">
                <a:latin typeface="+mn-lt"/>
                <a:cs typeface="Open Sans"/>
              </a:rPr>
              <a:t> + </a:t>
            </a:r>
            <a:r>
              <a:rPr lang="cs-CZ" sz="3200" b="0" i="1" spc="-15" dirty="0" err="1">
                <a:latin typeface="+mn-lt"/>
                <a:cs typeface="Open Sans"/>
              </a:rPr>
              <a:t>for</a:t>
            </a:r>
            <a:r>
              <a:rPr lang="cs-CZ" sz="3200" b="0" i="1" spc="-15" dirty="0">
                <a:latin typeface="+mn-lt"/>
                <a:cs typeface="Open Sans"/>
              </a:rPr>
              <a:t>/</a:t>
            </a:r>
            <a:r>
              <a:rPr lang="cs-CZ" sz="3200" b="0" i="1" spc="-15" dirty="0" err="1">
                <a:latin typeface="+mn-lt"/>
                <a:cs typeface="Open Sans"/>
              </a:rPr>
              <a:t>since</a:t>
            </a:r>
            <a:endParaRPr lang="en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E770A-0D6B-C7F7-E01A-DD5F8C137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723764"/>
            <a:ext cx="10355296" cy="2646878"/>
          </a:xfrm>
        </p:spPr>
        <p:txBody>
          <a:bodyPr/>
          <a:lstStyle/>
          <a:p>
            <a:pPr marL="0" indent="0">
              <a:buNone/>
            </a:pPr>
            <a:endParaRPr lang="en-CZ" sz="2000" b="0" dirty="0"/>
          </a:p>
          <a:p>
            <a:pPr marL="0" indent="0">
              <a:buNone/>
            </a:pPr>
            <a:r>
              <a:rPr lang="en-CZ" sz="2000" u="sng" dirty="0"/>
              <a:t>present perfect + for</a:t>
            </a:r>
          </a:p>
          <a:p>
            <a:r>
              <a:rPr lang="en-CZ" sz="2000" b="0" dirty="0"/>
              <a:t>ve spojení s časovým obdobím; </a:t>
            </a:r>
            <a:r>
              <a:rPr lang="en-CZ" sz="2000" b="0" i="1" dirty="0"/>
              <a:t>I’ve known her for 5 years.</a:t>
            </a:r>
            <a:endParaRPr lang="en-CZ" sz="2000" b="0" dirty="0"/>
          </a:p>
          <a:p>
            <a:endParaRPr lang="en-CZ" sz="1600" b="0" dirty="0"/>
          </a:p>
          <a:p>
            <a:pPr marL="0" indent="0">
              <a:buNone/>
            </a:pPr>
            <a:r>
              <a:rPr lang="en-GB" sz="2000" u="sng" dirty="0"/>
              <a:t>present perfect + since</a:t>
            </a:r>
          </a:p>
          <a:p>
            <a:r>
              <a:rPr lang="en-GB" sz="2000" b="0" dirty="0" err="1"/>
              <a:t>ve</a:t>
            </a:r>
            <a:r>
              <a:rPr lang="en-GB" sz="2000" b="0" dirty="0"/>
              <a:t> </a:t>
            </a:r>
            <a:r>
              <a:rPr lang="en-GB" sz="2000" b="0" dirty="0" err="1"/>
              <a:t>spojení</a:t>
            </a:r>
            <a:r>
              <a:rPr lang="en-GB" sz="2000" b="0" dirty="0"/>
              <a:t> se </a:t>
            </a:r>
            <a:r>
              <a:rPr lang="en-GB" sz="2000" b="0" dirty="0" err="1"/>
              <a:t>dnem</a:t>
            </a:r>
            <a:r>
              <a:rPr lang="en-GB" sz="2000" b="0" dirty="0"/>
              <a:t>, </a:t>
            </a:r>
            <a:r>
              <a:rPr lang="en-GB" sz="2000" b="0" dirty="0" err="1"/>
              <a:t>datem</a:t>
            </a:r>
            <a:r>
              <a:rPr lang="en-GB" sz="2000" b="0" dirty="0"/>
              <a:t>, </a:t>
            </a:r>
            <a:r>
              <a:rPr lang="en-GB" sz="2000" b="0" dirty="0" err="1"/>
              <a:t>časem</a:t>
            </a:r>
            <a:r>
              <a:rPr lang="en-GB" sz="2000" b="0" dirty="0"/>
              <a:t> </a:t>
            </a:r>
            <a:r>
              <a:rPr lang="en-GB" sz="2000" b="0" dirty="0" err="1"/>
              <a:t>či</a:t>
            </a:r>
            <a:r>
              <a:rPr lang="en-GB" sz="2000" b="0" dirty="0"/>
              <a:t> </a:t>
            </a:r>
            <a:r>
              <a:rPr lang="en-GB" sz="2000" b="0" dirty="0" err="1"/>
              <a:t>událostí</a:t>
            </a:r>
            <a:r>
              <a:rPr lang="en-GB" sz="2000" b="0" dirty="0"/>
              <a:t>; </a:t>
            </a:r>
            <a:r>
              <a:rPr lang="en-GB" sz="2000" b="0" i="1" dirty="0"/>
              <a:t>She has known them since last week. </a:t>
            </a:r>
            <a:endParaRPr lang="en-GB" sz="2000" b="0" dirty="0"/>
          </a:p>
          <a:p>
            <a:pPr marL="0" indent="0">
              <a:buNone/>
            </a:pPr>
            <a:endParaRPr lang="en-GB" sz="2000" u="sn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A5C8A-8496-B7CF-6403-03C0745E4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5</a:t>
            </a:fld>
            <a:endParaRPr lang="cs-CZ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ED5D94-93F2-C9C3-3C05-AE2D6B49E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11"/>
          <a:stretch/>
        </p:blipFill>
        <p:spPr>
          <a:xfrm>
            <a:off x="6096000" y="3370642"/>
            <a:ext cx="6096000" cy="341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45CEEE-4C73-EB23-1945-63B258523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96042"/>
            <a:ext cx="6172200" cy="339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9FA3B8-0F43-AF47-92D9-204EAE380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180" y="1307283"/>
            <a:ext cx="11407140" cy="5026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AAD03A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0124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F57E1F4-EF2B-1022-0B2C-5AA76559FECA}"/>
              </a:ext>
            </a:extLst>
          </p:cNvPr>
          <p:cNvSpPr txBox="1"/>
          <p:nvPr/>
        </p:nvSpPr>
        <p:spPr>
          <a:xfrm rot="19936664">
            <a:off x="-134394" y="3059668"/>
            <a:ext cx="37013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</a:rPr>
              <a:t>!!!</a:t>
            </a:r>
            <a:r>
              <a:rPr lang="en-GB" sz="1400" b="1" dirty="0">
                <a:solidFill>
                  <a:srgbClr val="2388A9"/>
                </a:solidFill>
              </a:rPr>
              <a:t> </a:t>
            </a:r>
            <a:r>
              <a:rPr lang="en-GB" sz="1400" b="1" dirty="0" err="1">
                <a:solidFill>
                  <a:srgbClr val="2388A9"/>
                </a:solidFill>
              </a:rPr>
              <a:t>Rozdíl</a:t>
            </a:r>
            <a:r>
              <a:rPr lang="en-GB" sz="1400" b="1" dirty="0">
                <a:solidFill>
                  <a:srgbClr val="2388A9"/>
                </a:solidFill>
              </a:rPr>
              <a:t> </a:t>
            </a:r>
            <a:r>
              <a:rPr lang="en-GB" sz="1400" b="1" dirty="0" err="1">
                <a:solidFill>
                  <a:srgbClr val="2388A9"/>
                </a:solidFill>
              </a:rPr>
              <a:t>mezi</a:t>
            </a:r>
            <a:r>
              <a:rPr lang="en-GB" sz="1400" b="1" dirty="0">
                <a:solidFill>
                  <a:srgbClr val="2388A9"/>
                </a:solidFill>
              </a:rPr>
              <a:t> </a:t>
            </a:r>
            <a:r>
              <a:rPr lang="en-GB" sz="1400" b="1" dirty="0" err="1">
                <a:solidFill>
                  <a:srgbClr val="2388A9"/>
                </a:solidFill>
              </a:rPr>
              <a:t>předpřítomným</a:t>
            </a:r>
            <a:r>
              <a:rPr lang="en-GB" sz="1400" b="1" dirty="0">
                <a:solidFill>
                  <a:srgbClr val="2388A9"/>
                </a:solidFill>
              </a:rPr>
              <a:t> </a:t>
            </a:r>
            <a:r>
              <a:rPr lang="en-GB" sz="1400" b="1" dirty="0" err="1">
                <a:solidFill>
                  <a:srgbClr val="2388A9"/>
                </a:solidFill>
              </a:rPr>
              <a:t>časem</a:t>
            </a:r>
            <a:r>
              <a:rPr lang="en-GB" sz="1400" b="1" dirty="0">
                <a:solidFill>
                  <a:srgbClr val="2388A9"/>
                </a:solidFill>
              </a:rPr>
              <a:t> </a:t>
            </a:r>
            <a:r>
              <a:rPr lang="en-GB" sz="1400" b="1" dirty="0" err="1">
                <a:solidFill>
                  <a:srgbClr val="2388A9"/>
                </a:solidFill>
              </a:rPr>
              <a:t>prostým</a:t>
            </a:r>
            <a:r>
              <a:rPr lang="en-GB" sz="1400" b="1" dirty="0">
                <a:solidFill>
                  <a:srgbClr val="2388A9"/>
                </a:solidFill>
              </a:rPr>
              <a:t> </a:t>
            </a:r>
          </a:p>
          <a:p>
            <a:pPr algn="ctr"/>
            <a:r>
              <a:rPr lang="en-GB" sz="1400" b="1" dirty="0">
                <a:solidFill>
                  <a:srgbClr val="2388A9"/>
                </a:solidFill>
              </a:rPr>
              <a:t>a </a:t>
            </a:r>
            <a:r>
              <a:rPr lang="en-GB" sz="1400" b="1" dirty="0" err="1">
                <a:solidFill>
                  <a:srgbClr val="2388A9"/>
                </a:solidFill>
              </a:rPr>
              <a:t>průběhovým</a:t>
            </a:r>
            <a:r>
              <a:rPr lang="en-GB" sz="1400" b="1" dirty="0">
                <a:solidFill>
                  <a:srgbClr val="2388A9"/>
                </a:solidFill>
              </a:rPr>
              <a:t> </a:t>
            </a:r>
            <a:r>
              <a:rPr lang="en-GB" sz="1400" dirty="0" err="1">
                <a:solidFill>
                  <a:srgbClr val="2388A9"/>
                </a:solidFill>
              </a:rPr>
              <a:t>spočívá</a:t>
            </a:r>
            <a:r>
              <a:rPr lang="en-GB" sz="1400" dirty="0">
                <a:solidFill>
                  <a:srgbClr val="2388A9"/>
                </a:solidFill>
              </a:rPr>
              <a:t> </a:t>
            </a:r>
            <a:r>
              <a:rPr lang="en-GB" sz="1400" dirty="0" err="1">
                <a:solidFill>
                  <a:srgbClr val="2388A9"/>
                </a:solidFill>
              </a:rPr>
              <a:t>primárně</a:t>
            </a:r>
            <a:r>
              <a:rPr lang="en-GB" sz="1400" dirty="0">
                <a:solidFill>
                  <a:srgbClr val="2388A9"/>
                </a:solidFill>
              </a:rPr>
              <a:t> v tom, </a:t>
            </a:r>
          </a:p>
          <a:p>
            <a:pPr algn="ctr"/>
            <a:r>
              <a:rPr lang="en-GB" sz="1400" dirty="0" err="1">
                <a:solidFill>
                  <a:srgbClr val="2388A9"/>
                </a:solidFill>
              </a:rPr>
              <a:t>zdali</a:t>
            </a:r>
            <a:r>
              <a:rPr lang="en-GB" sz="1400" dirty="0">
                <a:solidFill>
                  <a:srgbClr val="2388A9"/>
                </a:solidFill>
              </a:rPr>
              <a:t> je </a:t>
            </a:r>
            <a:r>
              <a:rPr lang="en-GB" sz="1400" dirty="0" err="1">
                <a:solidFill>
                  <a:srgbClr val="2388A9"/>
                </a:solidFill>
              </a:rPr>
              <a:t>daná</a:t>
            </a:r>
            <a:r>
              <a:rPr lang="en-GB" sz="1400" dirty="0">
                <a:solidFill>
                  <a:srgbClr val="2388A9"/>
                </a:solidFill>
              </a:rPr>
              <a:t> </a:t>
            </a:r>
            <a:r>
              <a:rPr lang="en-GB" sz="1400" b="1" dirty="0" err="1">
                <a:solidFill>
                  <a:srgbClr val="2388A9"/>
                </a:solidFill>
              </a:rPr>
              <a:t>činnost</a:t>
            </a:r>
            <a:r>
              <a:rPr lang="en-GB" sz="1400" b="1" dirty="0">
                <a:solidFill>
                  <a:srgbClr val="2388A9"/>
                </a:solidFill>
              </a:rPr>
              <a:t> </a:t>
            </a:r>
            <a:r>
              <a:rPr lang="en-GB" sz="1400" b="1" dirty="0" err="1">
                <a:solidFill>
                  <a:srgbClr val="2388A9"/>
                </a:solidFill>
              </a:rPr>
              <a:t>dokončena</a:t>
            </a:r>
            <a:r>
              <a:rPr lang="en-GB" sz="1400" b="1" dirty="0">
                <a:solidFill>
                  <a:srgbClr val="2388A9"/>
                </a:solidFill>
              </a:rPr>
              <a:t> </a:t>
            </a:r>
            <a:r>
              <a:rPr lang="en-GB" sz="1400" b="1" dirty="0" err="1">
                <a:solidFill>
                  <a:srgbClr val="2388A9"/>
                </a:solidFill>
              </a:rPr>
              <a:t>nebo</a:t>
            </a:r>
            <a:r>
              <a:rPr lang="en-GB" sz="1400" b="1" dirty="0">
                <a:solidFill>
                  <a:srgbClr val="2388A9"/>
                </a:solidFill>
              </a:rPr>
              <a:t> ne.</a:t>
            </a:r>
            <a:endParaRPr lang="en-CZ" sz="1400" b="1" dirty="0">
              <a:solidFill>
                <a:srgbClr val="2388A9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1DF423-30B0-6715-1820-4623A6DF5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Z" dirty="0"/>
              <a:t>2B </a:t>
            </a:r>
            <a:r>
              <a:rPr lang="cs-CZ" sz="3200" b="1" i="0" u="none" spc="-15" dirty="0" err="1">
                <a:latin typeface="+mn-lt"/>
                <a:cs typeface="Open Sans"/>
              </a:rPr>
              <a:t>Grammar</a:t>
            </a:r>
            <a:r>
              <a:rPr lang="cs-CZ" sz="3200" b="1" spc="-15" dirty="0">
                <a:latin typeface="+mn-lt"/>
                <a:cs typeface="Open Sans"/>
              </a:rPr>
              <a:t>: </a:t>
            </a:r>
            <a:r>
              <a:rPr lang="cs-CZ" sz="3200" b="0" i="1" spc="-15" dirty="0" err="1">
                <a:latin typeface="+mn-lt"/>
                <a:cs typeface="Open Sans"/>
              </a:rPr>
              <a:t>present</a:t>
            </a:r>
            <a:r>
              <a:rPr lang="cs-CZ" sz="3200" b="0" i="1" spc="-15" dirty="0">
                <a:latin typeface="+mn-lt"/>
                <a:cs typeface="Open Sans"/>
              </a:rPr>
              <a:t> </a:t>
            </a:r>
            <a:r>
              <a:rPr lang="cs-CZ" sz="3200" b="0" i="1" spc="-15" dirty="0" err="1">
                <a:latin typeface="+mn-lt"/>
                <a:cs typeface="Open Sans"/>
              </a:rPr>
              <a:t>perfect</a:t>
            </a:r>
            <a:r>
              <a:rPr lang="cs-CZ" sz="3200" b="0" i="1" spc="-15" dirty="0">
                <a:latin typeface="+mn-lt"/>
                <a:cs typeface="Open Sans"/>
              </a:rPr>
              <a:t> </a:t>
            </a:r>
            <a:r>
              <a:rPr lang="cs-CZ" sz="3200" b="0" i="1" spc="-15" dirty="0" err="1">
                <a:latin typeface="+mn-lt"/>
                <a:cs typeface="Open Sans"/>
              </a:rPr>
              <a:t>continuous</a:t>
            </a:r>
            <a:endParaRPr lang="en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E770A-0D6B-C7F7-E01A-DD5F8C137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6572" y="926164"/>
            <a:ext cx="8656320" cy="5539978"/>
          </a:xfrm>
        </p:spPr>
        <p:txBody>
          <a:bodyPr/>
          <a:lstStyle/>
          <a:p>
            <a:pPr marL="0" indent="0">
              <a:buNone/>
            </a:pPr>
            <a:r>
              <a:rPr lang="en-CZ" sz="2000" b="0" dirty="0"/>
              <a:t>= předpřítomný čas průběhový</a:t>
            </a:r>
          </a:p>
          <a:p>
            <a:pPr marL="0" indent="0">
              <a:buNone/>
            </a:pPr>
            <a:endParaRPr lang="en-CZ" sz="2000" b="0" dirty="0"/>
          </a:p>
          <a:p>
            <a:pPr marL="0" indent="0">
              <a:buNone/>
            </a:pPr>
            <a:r>
              <a:rPr lang="en-CZ" sz="2000" u="sng" dirty="0"/>
              <a:t>použití:</a:t>
            </a:r>
          </a:p>
          <a:p>
            <a:r>
              <a:rPr lang="en-GB" sz="1600" b="0" dirty="0" err="1"/>
              <a:t>důraz</a:t>
            </a:r>
            <a:r>
              <a:rPr lang="en-GB" sz="1600" b="0" dirty="0"/>
              <a:t> </a:t>
            </a:r>
            <a:r>
              <a:rPr lang="en-GB" sz="1600" b="0" dirty="0" err="1"/>
              <a:t>na</a:t>
            </a:r>
            <a:r>
              <a:rPr lang="en-GB" sz="1600" b="0" dirty="0"/>
              <a:t> </a:t>
            </a:r>
            <a:r>
              <a:rPr lang="en-GB" sz="1600" b="0" dirty="0" err="1"/>
              <a:t>trvání</a:t>
            </a:r>
            <a:r>
              <a:rPr lang="en-GB" sz="1600" b="0" dirty="0"/>
              <a:t> </a:t>
            </a:r>
            <a:r>
              <a:rPr lang="en-GB" sz="1600" b="0" dirty="0" err="1"/>
              <a:t>či</a:t>
            </a:r>
            <a:r>
              <a:rPr lang="en-GB" sz="1600" b="0" dirty="0"/>
              <a:t> </a:t>
            </a:r>
            <a:r>
              <a:rPr lang="en-GB" sz="1600" b="0" dirty="0" err="1"/>
              <a:t>průběh</a:t>
            </a:r>
            <a:r>
              <a:rPr lang="en-GB" sz="1600" b="0" dirty="0"/>
              <a:t> </a:t>
            </a:r>
            <a:r>
              <a:rPr lang="en-GB" sz="1600" b="0" dirty="0" err="1"/>
              <a:t>děje</a:t>
            </a:r>
            <a:r>
              <a:rPr lang="en-GB" sz="1600" b="0" dirty="0"/>
              <a:t>, </a:t>
            </a:r>
            <a:r>
              <a:rPr lang="en-GB" sz="1600" b="0" dirty="0" err="1"/>
              <a:t>který</a:t>
            </a:r>
            <a:r>
              <a:rPr lang="en-GB" sz="1600" b="0" dirty="0"/>
              <a:t> </a:t>
            </a:r>
            <a:r>
              <a:rPr lang="en-GB" sz="1600" b="0" dirty="0" err="1"/>
              <a:t>začal</a:t>
            </a:r>
            <a:r>
              <a:rPr lang="en-GB" sz="1600" b="0" dirty="0"/>
              <a:t> v </a:t>
            </a:r>
            <a:r>
              <a:rPr lang="en-GB" sz="1600" b="0" dirty="0" err="1"/>
              <a:t>minulosti</a:t>
            </a:r>
            <a:endParaRPr lang="en-GB" sz="1600" b="0" dirty="0"/>
          </a:p>
          <a:p>
            <a:pPr lvl="1"/>
            <a:r>
              <a:rPr lang="en-GB" sz="1600" dirty="0"/>
              <a:t>x </a:t>
            </a:r>
            <a:r>
              <a:rPr lang="en-GB" sz="1600" dirty="0" err="1"/>
              <a:t>předpřítomný</a:t>
            </a:r>
            <a:r>
              <a:rPr lang="en-GB" sz="1600" dirty="0"/>
              <a:t> </a:t>
            </a:r>
            <a:r>
              <a:rPr lang="en-GB" sz="1600" dirty="0" err="1"/>
              <a:t>čas</a:t>
            </a:r>
            <a:r>
              <a:rPr lang="en-GB" sz="1600" dirty="0"/>
              <a:t> </a:t>
            </a:r>
            <a:r>
              <a:rPr lang="en-GB" sz="1600" dirty="0" err="1"/>
              <a:t>prostý</a:t>
            </a:r>
            <a:r>
              <a:rPr lang="en-GB" sz="1600" dirty="0"/>
              <a:t> (=present perfect) </a:t>
            </a:r>
            <a:r>
              <a:rPr lang="en-GB" sz="1600" dirty="0" err="1"/>
              <a:t>používáme</a:t>
            </a:r>
            <a:r>
              <a:rPr lang="en-GB" sz="1600" dirty="0"/>
              <a:t>, </a:t>
            </a:r>
            <a:r>
              <a:rPr lang="en-GB" sz="1600" dirty="0" err="1"/>
              <a:t>když</a:t>
            </a:r>
            <a:r>
              <a:rPr lang="en-GB" sz="1600" dirty="0"/>
              <a:t> </a:t>
            </a:r>
            <a:r>
              <a:rPr lang="en-GB" sz="1600" dirty="0" err="1"/>
              <a:t>mluvíme</a:t>
            </a:r>
            <a:r>
              <a:rPr lang="en-GB" sz="1600" dirty="0"/>
              <a:t> o </a:t>
            </a:r>
            <a:r>
              <a:rPr lang="en-GB" sz="1600" dirty="0" err="1"/>
              <a:t>událostech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se </a:t>
            </a:r>
            <a:r>
              <a:rPr lang="en-GB" sz="1600" dirty="0" err="1"/>
              <a:t>odehrály</a:t>
            </a:r>
            <a:r>
              <a:rPr lang="en-GB" sz="1600" dirty="0"/>
              <a:t> v </a:t>
            </a:r>
            <a:r>
              <a:rPr lang="en-GB" sz="1600" dirty="0" err="1"/>
              <a:t>minulosti</a:t>
            </a:r>
            <a:r>
              <a:rPr lang="en-GB" sz="1600" dirty="0"/>
              <a:t>, ale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nějakou</a:t>
            </a:r>
            <a:r>
              <a:rPr lang="en-GB" sz="1600" dirty="0"/>
              <a:t> </a:t>
            </a:r>
            <a:r>
              <a:rPr lang="en-GB" sz="1600" dirty="0" err="1"/>
              <a:t>souvislost</a:t>
            </a:r>
            <a:r>
              <a:rPr lang="en-GB" sz="1600" dirty="0"/>
              <a:t> s </a:t>
            </a:r>
            <a:r>
              <a:rPr lang="en-GB" sz="1600" dirty="0" err="1"/>
              <a:t>přítomností</a:t>
            </a:r>
            <a:endParaRPr lang="en-GB" sz="1600" b="0" dirty="0"/>
          </a:p>
          <a:p>
            <a:r>
              <a:rPr lang="en-GB" sz="1600" b="0" dirty="0" err="1"/>
              <a:t>pokud</a:t>
            </a:r>
            <a:r>
              <a:rPr lang="en-GB" sz="1600" b="0" dirty="0"/>
              <a:t> </a:t>
            </a:r>
            <a:r>
              <a:rPr lang="en-GB" sz="1600" b="0" dirty="0" err="1"/>
              <a:t>mluvíme</a:t>
            </a:r>
            <a:r>
              <a:rPr lang="en-GB" sz="1600" b="0" dirty="0"/>
              <a:t> o </a:t>
            </a:r>
            <a:r>
              <a:rPr lang="en-GB" sz="1600" b="0" dirty="0" err="1"/>
              <a:t>dočasných</a:t>
            </a:r>
            <a:r>
              <a:rPr lang="en-GB" sz="1600" b="0" dirty="0"/>
              <a:t> </a:t>
            </a:r>
            <a:r>
              <a:rPr lang="en-GB" sz="1600" b="0" dirty="0" err="1"/>
              <a:t>činnostech</a:t>
            </a:r>
            <a:r>
              <a:rPr lang="en-GB" sz="1600" b="0" dirty="0"/>
              <a:t> a </a:t>
            </a:r>
            <a:r>
              <a:rPr lang="en-GB" sz="1600" b="0" dirty="0" err="1"/>
              <a:t>stavech</a:t>
            </a:r>
            <a:endParaRPr lang="en-GB" sz="1600" b="0" dirty="0"/>
          </a:p>
          <a:p>
            <a:pPr marL="342900" indent="-342900">
              <a:buFont typeface="+mj-lt"/>
              <a:buAutoNum type="arabicPeriod"/>
            </a:pPr>
            <a:endParaRPr lang="en-GB" sz="1600" b="0" dirty="0"/>
          </a:p>
          <a:p>
            <a:pPr marL="0" indent="0">
              <a:buNone/>
            </a:pPr>
            <a:r>
              <a:rPr lang="en-GB" sz="1800" u="sng" dirty="0" err="1"/>
              <a:t>tvorba</a:t>
            </a:r>
            <a:r>
              <a:rPr lang="en-GB" sz="1800" u="sng" dirty="0"/>
              <a:t>:</a:t>
            </a:r>
          </a:p>
          <a:p>
            <a:pPr marL="0" indent="0">
              <a:buNone/>
            </a:pPr>
            <a:r>
              <a:rPr lang="en-CZ" sz="1800" b="0" u="sng" dirty="0"/>
              <a:t>kladná věta </a:t>
            </a:r>
            <a:r>
              <a:rPr lang="en-CZ" sz="1800" b="0" dirty="0"/>
              <a:t>–&gt; </a:t>
            </a:r>
            <a:r>
              <a:rPr lang="en-GB" sz="1800" b="0" dirty="0"/>
              <a:t>have + been </a:t>
            </a:r>
            <a:r>
              <a:rPr lang="en-GB" sz="1400" b="0" dirty="0"/>
              <a:t>(</a:t>
            </a:r>
            <a:r>
              <a:rPr lang="en-GB" sz="1400" b="0" dirty="0" err="1"/>
              <a:t>minulé</a:t>
            </a:r>
            <a:r>
              <a:rPr lang="en-GB" sz="1400" b="0" dirty="0"/>
              <a:t> </a:t>
            </a:r>
            <a:r>
              <a:rPr lang="en-GB" sz="1400" b="0" dirty="0" err="1"/>
              <a:t>příčestí</a:t>
            </a:r>
            <a:r>
              <a:rPr lang="en-GB" sz="1400" b="0" dirty="0"/>
              <a:t> </a:t>
            </a:r>
            <a:r>
              <a:rPr lang="en-GB" sz="1400" b="0" dirty="0" err="1"/>
              <a:t>slovesa</a:t>
            </a:r>
            <a:r>
              <a:rPr lang="en-GB" sz="1400" b="0" dirty="0"/>
              <a:t> to be) </a:t>
            </a:r>
            <a:r>
              <a:rPr lang="en-GB" sz="1800" b="0" dirty="0"/>
              <a:t>+ [</a:t>
            </a:r>
            <a:r>
              <a:rPr lang="en-GB" sz="1800" b="0" dirty="0" err="1"/>
              <a:t>významové</a:t>
            </a:r>
            <a:r>
              <a:rPr lang="en-GB" sz="1800" b="0" dirty="0"/>
              <a:t> </a:t>
            </a:r>
            <a:r>
              <a:rPr lang="en-GB" sz="1800" b="0" dirty="0" err="1"/>
              <a:t>sloveso</a:t>
            </a:r>
            <a:r>
              <a:rPr lang="en-GB" sz="1800" b="0" dirty="0"/>
              <a:t>]-</a:t>
            </a:r>
            <a:r>
              <a:rPr lang="en-GB" sz="1800" b="0" dirty="0" err="1"/>
              <a:t>ing</a:t>
            </a:r>
            <a:endParaRPr lang="en-GB" sz="1800" b="0" dirty="0"/>
          </a:p>
          <a:p>
            <a:pPr marL="0" indent="0">
              <a:buNone/>
            </a:pPr>
            <a:r>
              <a:rPr lang="en-GB" sz="1800" b="0" dirty="0"/>
              <a:t>	</a:t>
            </a:r>
            <a:r>
              <a:rPr lang="en-GB" sz="1800" b="0" dirty="0" err="1"/>
              <a:t>např</a:t>
            </a:r>
            <a:r>
              <a:rPr lang="en-GB" sz="1800" b="0" dirty="0"/>
              <a:t>. </a:t>
            </a:r>
            <a:r>
              <a:rPr lang="cs-CZ" sz="1800" b="0" dirty="0"/>
              <a:t>I </a:t>
            </a:r>
            <a:r>
              <a:rPr lang="cs-CZ" sz="1800" b="0" dirty="0" err="1"/>
              <a:t>have</a:t>
            </a:r>
            <a:r>
              <a:rPr lang="cs-CZ" sz="1800" b="0" dirty="0"/>
              <a:t> </a:t>
            </a:r>
            <a:r>
              <a:rPr lang="cs-CZ" sz="1800" b="0" dirty="0" err="1"/>
              <a:t>been</a:t>
            </a:r>
            <a:r>
              <a:rPr lang="cs-CZ" sz="1800" b="0" dirty="0"/>
              <a:t> learning </a:t>
            </a:r>
            <a:r>
              <a:rPr lang="cs-CZ" sz="1800" b="0" dirty="0" err="1"/>
              <a:t>English</a:t>
            </a:r>
            <a:r>
              <a:rPr lang="cs-CZ" sz="1800" b="0" dirty="0"/>
              <a:t> </a:t>
            </a:r>
            <a:r>
              <a:rPr lang="cs-CZ" sz="1800" b="0" dirty="0" err="1"/>
              <a:t>for</a:t>
            </a:r>
            <a:r>
              <a:rPr lang="cs-CZ" sz="1800" b="0" dirty="0"/>
              <a:t> </a:t>
            </a:r>
            <a:r>
              <a:rPr lang="cs-CZ" sz="1800" b="0" dirty="0" err="1"/>
              <a:t>eight</a:t>
            </a:r>
            <a:r>
              <a:rPr lang="cs-CZ" sz="1800" b="0" dirty="0"/>
              <a:t> </a:t>
            </a:r>
            <a:r>
              <a:rPr lang="cs-CZ" sz="1800" b="0" dirty="0" err="1"/>
              <a:t>years</a:t>
            </a:r>
            <a:r>
              <a:rPr lang="cs-CZ" sz="1800" b="0" dirty="0"/>
              <a:t>.</a:t>
            </a:r>
            <a:endParaRPr lang="en-CZ" sz="1800" b="0" dirty="0"/>
          </a:p>
          <a:p>
            <a:pPr marL="0" indent="0">
              <a:buNone/>
            </a:pPr>
            <a:r>
              <a:rPr lang="en-CZ" sz="1800" b="0" u="sng" dirty="0"/>
              <a:t>záporná věta </a:t>
            </a:r>
            <a:r>
              <a:rPr lang="en-CZ" sz="1800" b="0" dirty="0"/>
              <a:t>–&gt;  vložíme </a:t>
            </a:r>
            <a:r>
              <a:rPr lang="en-CZ" sz="1800" b="0" i="1" dirty="0"/>
              <a:t>not</a:t>
            </a:r>
            <a:r>
              <a:rPr lang="en-CZ" sz="1800" b="0" dirty="0"/>
              <a:t> mezi </a:t>
            </a:r>
            <a:r>
              <a:rPr lang="en-CZ" sz="1800" b="0" i="1" dirty="0"/>
              <a:t>have</a:t>
            </a:r>
            <a:r>
              <a:rPr lang="en-CZ" sz="1800" b="0" dirty="0"/>
              <a:t> a </a:t>
            </a:r>
            <a:r>
              <a:rPr lang="en-CZ" sz="1800" b="0" i="1" dirty="0"/>
              <a:t>been</a:t>
            </a:r>
            <a:endParaRPr lang="en-CZ" sz="1800" b="0" dirty="0"/>
          </a:p>
          <a:p>
            <a:pPr marL="0" indent="0">
              <a:buNone/>
            </a:pPr>
            <a:r>
              <a:rPr lang="en-CZ" sz="1800" b="0" dirty="0"/>
              <a:t>	např. She has not/hasn’t been learning English for that long.</a:t>
            </a:r>
          </a:p>
          <a:p>
            <a:pPr marL="0" indent="0">
              <a:buNone/>
            </a:pPr>
            <a:r>
              <a:rPr lang="en-CZ" sz="1800" b="0" u="sng" dirty="0"/>
              <a:t>otázka</a:t>
            </a:r>
            <a:r>
              <a:rPr lang="en-CZ" sz="1800" b="0" dirty="0"/>
              <a:t> –&gt; inverze</a:t>
            </a:r>
          </a:p>
          <a:p>
            <a:pPr marL="0" indent="0">
              <a:buNone/>
            </a:pPr>
            <a:r>
              <a:rPr lang="en-CZ" sz="1800" b="0" dirty="0"/>
              <a:t>	např. Have you been studying?</a:t>
            </a:r>
          </a:p>
          <a:p>
            <a:pPr marL="0" indent="0">
              <a:buNone/>
            </a:pPr>
            <a:r>
              <a:rPr lang="en-CZ" sz="1800" b="0" dirty="0"/>
              <a:t>	</a:t>
            </a:r>
            <a:r>
              <a:rPr lang="en-CZ" sz="1800" b="0" dirty="0">
                <a:solidFill>
                  <a:schemeClr val="bg1"/>
                </a:solidFill>
              </a:rPr>
              <a:t>např. </a:t>
            </a:r>
            <a:r>
              <a:rPr lang="en-CZ" sz="1800" b="0" dirty="0"/>
              <a:t>When have you been eating?</a:t>
            </a:r>
            <a:endParaRPr lang="en-CZ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A5C8A-8496-B7CF-6403-03C0745E4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6</a:t>
            </a:fld>
            <a:endParaRPr lang="cs-CZ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B0D420-FBD8-93E3-0708-A846CC938CBD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0BEBDA-7389-BE5C-21A8-3C63F52A4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3372" y="1587199"/>
            <a:ext cx="8859520" cy="4773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AAD03A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0793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7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ACE9450-CA1E-2F67-E5FE-BF179D90EBF1}"/>
              </a:ext>
            </a:extLst>
          </p:cNvPr>
          <p:cNvSpPr txBox="1">
            <a:spLocks/>
          </p:cNvSpPr>
          <p:nvPr/>
        </p:nvSpPr>
        <p:spPr>
          <a:xfrm>
            <a:off x="2113280" y="273685"/>
            <a:ext cx="9494520" cy="66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rgbClr val="2388A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CZ" dirty="0"/>
              <a:t>2B </a:t>
            </a:r>
            <a:r>
              <a:rPr lang="cs-CZ" spc="-15" dirty="0" err="1">
                <a:cs typeface="Open Sans"/>
              </a:rPr>
              <a:t>Grammar</a:t>
            </a:r>
            <a:r>
              <a:rPr lang="cs-CZ" spc="-15" dirty="0">
                <a:cs typeface="Open Sans"/>
              </a:rPr>
              <a:t>: </a:t>
            </a:r>
            <a:r>
              <a:rPr lang="cs-CZ" b="0" i="1" spc="-15" dirty="0">
                <a:cs typeface="Open Sans"/>
              </a:rPr>
              <a:t>pop </a:t>
            </a:r>
            <a:r>
              <a:rPr lang="cs-CZ" b="0" i="1" spc="-15" dirty="0" err="1">
                <a:cs typeface="Open Sans"/>
              </a:rPr>
              <a:t>quiz</a:t>
            </a:r>
            <a:endParaRPr lang="en-CZ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2892A8-A929-F5DD-8B94-3A84E3B7FA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2732" y="1107940"/>
            <a:ext cx="9406535" cy="519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31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FC37-D624-5614-9304-6ABF4D6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Z" dirty="0"/>
              <a:t>2B Pronunciation:</a:t>
            </a:r>
            <a:r>
              <a:rPr lang="en-CZ" b="0" dirty="0"/>
              <a:t> </a:t>
            </a:r>
            <a:r>
              <a:rPr lang="en-GB" b="0" i="1" dirty="0"/>
              <a:t>sentence stress</a:t>
            </a:r>
            <a:endParaRPr lang="en-CZ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16275-BB67-23CB-9823-9436BE71F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5308" y="904240"/>
            <a:ext cx="5806823" cy="369332"/>
          </a:xfrm>
        </p:spPr>
        <p:txBody>
          <a:bodyPr/>
          <a:lstStyle/>
          <a:p>
            <a:r>
              <a:rPr lang="en-GB" sz="1800" dirty="0"/>
              <a:t>Student’s Book; p. 19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8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24D48C-3160-8B6A-AA41-416D6643A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41166"/>
          <a:stretch/>
        </p:blipFill>
        <p:spPr>
          <a:xfrm>
            <a:off x="349107" y="1467080"/>
            <a:ext cx="5514315" cy="4480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147B3E-313C-A752-3BFA-B12E09C40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131" y="2386560"/>
            <a:ext cx="51943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28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FC37-D624-5614-9304-6ABF4D6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2B Reading &amp; Listening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9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8F179-1655-A1C5-5852-39176391E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470" y="837684"/>
            <a:ext cx="5806823" cy="369332"/>
          </a:xfrm>
        </p:spPr>
        <p:txBody>
          <a:bodyPr/>
          <a:lstStyle/>
          <a:p>
            <a:r>
              <a:rPr lang="en-GB" sz="1800" dirty="0"/>
              <a:t>Student’s Book; p. 20-21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C1859AF-D76F-8E58-7C73-4EEDCE92E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6424" y="1314554"/>
            <a:ext cx="8459152" cy="545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88304"/>
      </p:ext>
    </p:extLst>
  </p:cSld>
  <p:clrMapOvr>
    <a:masterClrMapping/>
  </p:clrMapOvr>
</p:sld>
</file>

<file path=ppt/theme/theme1.xml><?xml version="1.0" encoding="utf-8"?>
<a:theme xmlns:a="http://schemas.openxmlformats.org/drawingml/2006/main" name="VŠEM 2021">
  <a:themeElements>
    <a:clrScheme name="Vlastní 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0AD47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 Akademie VŠEM.potx.pptx" id="{717EA536-0998-46C9-86E7-D6144D8C8E34}" vid="{83C76FF8-1325-42BE-A3BB-C12C64C1000B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VŠEM 2021</Template>
  <TotalTime>2473</TotalTime>
  <Words>316</Words>
  <Application>Microsoft Macintosh PowerPoint</Application>
  <PresentationFormat>Widescreen</PresentationFormat>
  <Paragraphs>69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Verdana</vt:lpstr>
      <vt:lpstr>VŠEM 2021</vt:lpstr>
      <vt:lpstr>PowerPoint Presentation</vt:lpstr>
      <vt:lpstr>Review</vt:lpstr>
      <vt:lpstr>PowerPoint Presentation</vt:lpstr>
      <vt:lpstr>PowerPoint Presentation</vt:lpstr>
      <vt:lpstr>2B Grammar: present perfect + for/since</vt:lpstr>
      <vt:lpstr>2B Grammar: present perfect continuous</vt:lpstr>
      <vt:lpstr>PowerPoint Presentation</vt:lpstr>
      <vt:lpstr>2B Pronunciation: sentence stress</vt:lpstr>
      <vt:lpstr>2B Reading &amp; Listening</vt:lpstr>
      <vt:lpstr>2B Speaking</vt:lpstr>
      <vt:lpstr>2B Writing: an informal e-mail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Zuzana Slavíková</dc:creator>
  <cp:lastModifiedBy>Zuzana Slavíková</cp:lastModifiedBy>
  <cp:revision>31</cp:revision>
  <dcterms:created xsi:type="dcterms:W3CDTF">2022-09-11T16:33:35Z</dcterms:created>
  <dcterms:modified xsi:type="dcterms:W3CDTF">2022-10-31T14:07:34Z</dcterms:modified>
</cp:coreProperties>
</file>